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Poppi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regular.fntdata"/><Relationship Id="rId25" Type="http://schemas.openxmlformats.org/officeDocument/2006/relationships/slide" Target="slides/slide20.xml"/><Relationship Id="rId28" Type="http://schemas.openxmlformats.org/officeDocument/2006/relationships/font" Target="fonts/Poppins-italic.fntdata"/><Relationship Id="rId27" Type="http://schemas.openxmlformats.org/officeDocument/2006/relationships/font" Target="fonts/Poppi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7" name="Google Shape;12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9" name="Google Shape;31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1" name="Google Shape;3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8" name="Google Shape;36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0" name="Google Shape;39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3" name="Google Shape;41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0" name="Google Shape;44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2" name="Google Shape;46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9" name="Google Shape;48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1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9" name="Google Shape;54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1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7" name="Google Shape;56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8" name="Google Shape;13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6" name="Google Shape;58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5" name="Google Shape;1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9" name="Google Shape;1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9" name="Google Shape;2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6" name="Google Shape;2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4" name="Google Shape;28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7" name="Google Shape;2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layout">
  <p:cSld name="Cover slide layout">
    <p:bg>
      <p:bgPr>
        <a:blipFill>
          <a:blip r:embed="rId2">
            <a:alphaModFix/>
          </a:blip>
          <a:stretch>
            <a:fillRect/>
          </a:stretch>
        </a:blipFill>
      </p:bgPr>
    </p:bg>
    <p:spTree>
      <p:nvGrpSpPr>
        <p:cNvPr id="9"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p1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5" name="Google Shape;35;p1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6" name="Google Shape;36;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1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9" name="Google Shape;3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1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1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3" name="Google Shape;43;p1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1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5" name="Google Shape;45;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8" name="Google Shape;48;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1" name="Google Shape;51;p1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2" name="Google Shape;52;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layout">
  <p:cSld name="Section Break Slide layout">
    <p:bg>
      <p:bgPr>
        <a:blipFill>
          <a:blip r:embed="rId2">
            <a:alphaModFix/>
          </a:blip>
          <a:stretch>
            <a:fillRect/>
          </a:stretch>
        </a:blipFill>
      </p:bgPr>
    </p:bg>
    <p:spTree>
      <p:nvGrpSpPr>
        <p:cNvPr id="55" name="Shape 55"/>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56" name="Shape 56"/>
        <p:cNvGrpSpPr/>
        <p:nvPr/>
      </p:nvGrpSpPr>
      <p:grpSpPr>
        <a:xfrm>
          <a:off x="0" y="0"/>
          <a:ext cx="0" cy="0"/>
          <a:chOff x="0" y="0"/>
          <a:chExt cx="0" cy="0"/>
        </a:xfrm>
      </p:grpSpPr>
      <p:sp>
        <p:nvSpPr>
          <p:cNvPr id="57" name="Google Shape;57;p18"/>
          <p:cNvSpPr/>
          <p:nvPr/>
        </p:nvSpPr>
        <p:spPr>
          <a:xfrm>
            <a:off x="3150054" y="815024"/>
            <a:ext cx="2468100" cy="1620300"/>
          </a:xfrm>
          <a:prstGeom prst="rect">
            <a:avLst/>
          </a:prstGeom>
          <a:solidFill>
            <a:schemeClr val="lt1"/>
          </a:solidFill>
          <a:ln cap="flat" cmpd="sng" w="28575">
            <a:solidFill>
              <a:schemeClr val="accen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 name="Google Shape;58;p18"/>
          <p:cNvSpPr/>
          <p:nvPr>
            <p:ph idx="2" type="pic"/>
          </p:nvPr>
        </p:nvSpPr>
        <p:spPr>
          <a:xfrm>
            <a:off x="3752124" y="264395"/>
            <a:ext cx="1263900" cy="1316400"/>
          </a:xfrm>
          <a:prstGeom prst="rect">
            <a:avLst/>
          </a:prstGeom>
          <a:solidFill>
            <a:srgbClr val="F2F2F2"/>
          </a:solidFill>
          <a:ln>
            <a:noFill/>
          </a:ln>
        </p:spPr>
      </p:sp>
      <p:sp>
        <p:nvSpPr>
          <p:cNvPr id="59" name="Google Shape;59;p18"/>
          <p:cNvSpPr/>
          <p:nvPr/>
        </p:nvSpPr>
        <p:spPr>
          <a:xfrm>
            <a:off x="5998203" y="815024"/>
            <a:ext cx="2468100" cy="1620300"/>
          </a:xfrm>
          <a:prstGeom prst="rect">
            <a:avLst/>
          </a:prstGeom>
          <a:solidFill>
            <a:schemeClr val="lt1"/>
          </a:solidFill>
          <a:ln cap="flat" cmpd="sng" w="28575">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0" name="Google Shape;60;p18"/>
          <p:cNvSpPr/>
          <p:nvPr>
            <p:ph idx="3" type="pic"/>
          </p:nvPr>
        </p:nvSpPr>
        <p:spPr>
          <a:xfrm>
            <a:off x="6600273" y="264395"/>
            <a:ext cx="1263900" cy="1316400"/>
          </a:xfrm>
          <a:prstGeom prst="rect">
            <a:avLst/>
          </a:prstGeom>
          <a:solidFill>
            <a:srgbClr val="F2F2F2"/>
          </a:solidFill>
          <a:ln>
            <a:noFill/>
          </a:ln>
        </p:spPr>
      </p:sp>
      <p:sp>
        <p:nvSpPr>
          <p:cNvPr id="61" name="Google Shape;61;p18"/>
          <p:cNvSpPr/>
          <p:nvPr/>
        </p:nvSpPr>
        <p:spPr>
          <a:xfrm>
            <a:off x="3150054" y="3186113"/>
            <a:ext cx="2468100" cy="1620300"/>
          </a:xfrm>
          <a:prstGeom prst="rect">
            <a:avLst/>
          </a:prstGeom>
          <a:solidFill>
            <a:schemeClr val="lt1"/>
          </a:solidFill>
          <a:ln cap="flat" cmpd="sng" w="28575">
            <a:solidFill>
              <a:schemeClr val="accent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2" name="Google Shape;62;p18"/>
          <p:cNvSpPr/>
          <p:nvPr>
            <p:ph idx="4" type="pic"/>
          </p:nvPr>
        </p:nvSpPr>
        <p:spPr>
          <a:xfrm>
            <a:off x="3752124" y="2635484"/>
            <a:ext cx="1263900" cy="1316400"/>
          </a:xfrm>
          <a:prstGeom prst="rect">
            <a:avLst/>
          </a:prstGeom>
          <a:solidFill>
            <a:srgbClr val="F2F2F2"/>
          </a:solidFill>
          <a:ln>
            <a:noFill/>
          </a:ln>
        </p:spPr>
      </p:sp>
      <p:sp>
        <p:nvSpPr>
          <p:cNvPr id="63" name="Google Shape;63;p18"/>
          <p:cNvSpPr/>
          <p:nvPr/>
        </p:nvSpPr>
        <p:spPr>
          <a:xfrm>
            <a:off x="5998203" y="3186113"/>
            <a:ext cx="2468100" cy="1620300"/>
          </a:xfrm>
          <a:prstGeom prst="rect">
            <a:avLst/>
          </a:prstGeom>
          <a:solidFill>
            <a:schemeClr val="lt1"/>
          </a:solidFill>
          <a:ln cap="flat" cmpd="sng" w="28575">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4" name="Google Shape;64;p18"/>
          <p:cNvSpPr/>
          <p:nvPr>
            <p:ph idx="5" type="pic"/>
          </p:nvPr>
        </p:nvSpPr>
        <p:spPr>
          <a:xfrm>
            <a:off x="6600273" y="2635484"/>
            <a:ext cx="1263900" cy="1316400"/>
          </a:xfrm>
          <a:prstGeom prst="rect">
            <a:avLst/>
          </a:prstGeom>
          <a:solidFill>
            <a:srgbClr val="F2F2F2"/>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ontents slide layout">
  <p:cSld name="5_Contents slide layout">
    <p:spTree>
      <p:nvGrpSpPr>
        <p:cNvPr id="65" name="Shape 65"/>
        <p:cNvGrpSpPr/>
        <p:nvPr/>
      </p:nvGrpSpPr>
      <p:grpSpPr>
        <a:xfrm>
          <a:off x="0" y="0"/>
          <a:ext cx="0" cy="0"/>
          <a:chOff x="0" y="0"/>
          <a:chExt cx="0" cy="0"/>
        </a:xfrm>
      </p:grpSpPr>
      <p:sp>
        <p:nvSpPr>
          <p:cNvPr id="66" name="Google Shape;66;p19"/>
          <p:cNvSpPr/>
          <p:nvPr>
            <p:ph idx="2" type="pic"/>
          </p:nvPr>
        </p:nvSpPr>
        <p:spPr>
          <a:xfrm>
            <a:off x="1" y="1"/>
            <a:ext cx="9144000" cy="5158200"/>
          </a:xfrm>
          <a:prstGeom prst="rect">
            <a:avLst/>
          </a:prstGeom>
          <a:solidFill>
            <a:srgbClr val="F2F2F2"/>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ontents slide layout">
  <p:cSld name="6_Contents slide layout">
    <p:bg>
      <p:bgPr>
        <a:blipFill>
          <a:blip r:embed="rId2">
            <a:alphaModFix/>
          </a:blip>
          <a:stretch>
            <a:fillRect/>
          </a:stretch>
        </a:blipFill>
      </p:bgPr>
    </p:bg>
    <p:spTree>
      <p:nvGrpSpPr>
        <p:cNvPr id="67" name="Shape 6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 slide layout">
  <p:cSld name="3_Agenda slide layout">
    <p:bg>
      <p:bgPr>
        <a:blipFill>
          <a:blip r:embed="rId2">
            <a:alphaModFix/>
          </a:blip>
          <a:stretch>
            <a:fillRect/>
          </a:stretch>
        </a:blipFill>
      </p:bgPr>
    </p:bg>
    <p:spTree>
      <p:nvGrpSpPr>
        <p:cNvPr id="10" name="Shape 10"/>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68" name="Shape 68"/>
        <p:cNvGrpSpPr/>
        <p:nvPr/>
      </p:nvGrpSpPr>
      <p:grpSpPr>
        <a:xfrm>
          <a:off x="0" y="0"/>
          <a:ext cx="0" cy="0"/>
          <a:chOff x="0" y="0"/>
          <a:chExt cx="0" cy="0"/>
        </a:xfrm>
      </p:grpSpPr>
      <p:sp>
        <p:nvSpPr>
          <p:cNvPr id="69" name="Google Shape;69;p21"/>
          <p:cNvSpPr/>
          <p:nvPr/>
        </p:nvSpPr>
        <p:spPr>
          <a:xfrm>
            <a:off x="376851" y="663733"/>
            <a:ext cx="8390400" cy="38160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0" name="Google Shape;70;p21"/>
          <p:cNvSpPr/>
          <p:nvPr>
            <p:ph idx="2" type="pic"/>
          </p:nvPr>
        </p:nvSpPr>
        <p:spPr>
          <a:xfrm>
            <a:off x="1343331" y="866452"/>
            <a:ext cx="2391300" cy="3410700"/>
          </a:xfrm>
          <a:prstGeom prst="rect">
            <a:avLst/>
          </a:prstGeom>
          <a:solidFill>
            <a:srgbClr val="F2F2F2"/>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71" name="Shape 71"/>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ontents slide layout">
  <p:cSld name="8_Contents slide layout">
    <p:bg>
      <p:bgPr>
        <a:blipFill>
          <a:blip r:embed="rId2">
            <a:alphaModFix/>
          </a:blip>
          <a:stretch>
            <a:fillRect/>
          </a:stretch>
        </a:blipFill>
      </p:bgPr>
    </p:bg>
    <p:spTree>
      <p:nvGrpSpPr>
        <p:cNvPr id="72" name="Shape 72"/>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ontents slide layout">
  <p:cSld name="9_Contents slide layout">
    <p:spTree>
      <p:nvGrpSpPr>
        <p:cNvPr id="73" name="Shape 73"/>
        <p:cNvGrpSpPr/>
        <p:nvPr/>
      </p:nvGrpSpPr>
      <p:grpSpPr>
        <a:xfrm>
          <a:off x="0" y="0"/>
          <a:ext cx="0" cy="0"/>
          <a:chOff x="0" y="0"/>
          <a:chExt cx="0" cy="0"/>
        </a:xfrm>
      </p:grpSpPr>
      <p:sp>
        <p:nvSpPr>
          <p:cNvPr id="74" name="Google Shape;74;p24"/>
          <p:cNvSpPr/>
          <p:nvPr/>
        </p:nvSpPr>
        <p:spPr>
          <a:xfrm>
            <a:off x="5132081" y="1332778"/>
            <a:ext cx="3429000" cy="2400300"/>
          </a:xfrm>
          <a:prstGeom prst="frame">
            <a:avLst>
              <a:gd fmla="val 2160" name="adj1"/>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5" name="Google Shape;75;p24"/>
          <p:cNvSpPr/>
          <p:nvPr/>
        </p:nvSpPr>
        <p:spPr>
          <a:xfrm>
            <a:off x="582919" y="1317928"/>
            <a:ext cx="3429000" cy="2400300"/>
          </a:xfrm>
          <a:prstGeom prst="frame">
            <a:avLst>
              <a:gd fmla="val 2160" name="adj1"/>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6" name="Google Shape;76;p24"/>
          <p:cNvSpPr/>
          <p:nvPr>
            <p:ph idx="2" type="pic"/>
          </p:nvPr>
        </p:nvSpPr>
        <p:spPr>
          <a:xfrm>
            <a:off x="746969" y="1189400"/>
            <a:ext cx="3429000" cy="2400300"/>
          </a:xfrm>
          <a:prstGeom prst="rect">
            <a:avLst/>
          </a:prstGeom>
          <a:solidFill>
            <a:srgbClr val="F2F2F2"/>
          </a:solidFill>
          <a:ln>
            <a:noFill/>
          </a:ln>
        </p:spPr>
      </p:sp>
      <p:sp>
        <p:nvSpPr>
          <p:cNvPr id="77" name="Google Shape;77;p24"/>
          <p:cNvSpPr/>
          <p:nvPr>
            <p:ph idx="3" type="pic"/>
          </p:nvPr>
        </p:nvSpPr>
        <p:spPr>
          <a:xfrm>
            <a:off x="4968032" y="1189400"/>
            <a:ext cx="3429000" cy="2400300"/>
          </a:xfrm>
          <a:prstGeom prst="rect">
            <a:avLst/>
          </a:prstGeom>
          <a:solidFill>
            <a:srgbClr val="F2F2F2"/>
          </a:solidFill>
          <a:ln>
            <a:noFill/>
          </a:ln>
        </p:spPr>
      </p:sp>
      <p:sp>
        <p:nvSpPr>
          <p:cNvPr id="78" name="Google Shape;78;p24"/>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a:bodyPr>
          <a:lstStyle>
            <a:lvl1pPr indent="-228600" lvl="0" marL="457200" marR="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12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1200"/>
              </a:spcBef>
              <a:spcAft>
                <a:spcPts val="12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79" name="Shape 79"/>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80" name="Shape 80"/>
        <p:cNvGrpSpPr/>
        <p:nvPr/>
      </p:nvGrpSpPr>
      <p:grpSpPr>
        <a:xfrm>
          <a:off x="0" y="0"/>
          <a:ext cx="0" cy="0"/>
          <a:chOff x="0" y="0"/>
          <a:chExt cx="0" cy="0"/>
        </a:xfrm>
      </p:grpSpPr>
      <p:sp>
        <p:nvSpPr>
          <p:cNvPr id="81" name="Google Shape;81;p26"/>
          <p:cNvSpPr/>
          <p:nvPr/>
        </p:nvSpPr>
        <p:spPr>
          <a:xfrm>
            <a:off x="0" y="355549"/>
            <a:ext cx="8778300" cy="44325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2" name="Google Shape;82;p26"/>
          <p:cNvSpPr/>
          <p:nvPr>
            <p:ph idx="2" type="pic"/>
          </p:nvPr>
        </p:nvSpPr>
        <p:spPr>
          <a:xfrm>
            <a:off x="0" y="0"/>
            <a:ext cx="5192400" cy="5143500"/>
          </a:xfrm>
          <a:prstGeom prst="rect">
            <a:avLst/>
          </a:prstGeom>
          <a:solidFill>
            <a:srgbClr val="F2F2F2"/>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84" name="Shape 84"/>
        <p:cNvGrpSpPr/>
        <p:nvPr/>
      </p:nvGrpSpPr>
      <p:grpSpPr>
        <a:xfrm>
          <a:off x="0" y="0"/>
          <a:ext cx="0" cy="0"/>
          <a:chOff x="0" y="0"/>
          <a:chExt cx="0" cy="0"/>
        </a:xfrm>
      </p:grpSpPr>
      <p:sp>
        <p:nvSpPr>
          <p:cNvPr id="85" name="Google Shape;85;p28"/>
          <p:cNvSpPr/>
          <p:nvPr/>
        </p:nvSpPr>
        <p:spPr>
          <a:xfrm>
            <a:off x="4572000" y="627935"/>
            <a:ext cx="4572000" cy="19437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86" name="Google Shape;86;p28"/>
          <p:cNvGrpSpPr/>
          <p:nvPr/>
        </p:nvGrpSpPr>
        <p:grpSpPr>
          <a:xfrm>
            <a:off x="793718" y="2767198"/>
            <a:ext cx="2169614" cy="2376302"/>
            <a:chOff x="1058291" y="3689597"/>
            <a:chExt cx="2892819" cy="3168403"/>
          </a:xfrm>
        </p:grpSpPr>
        <p:sp>
          <p:nvSpPr>
            <p:cNvPr id="87" name="Google Shape;87;p28"/>
            <p:cNvSpPr/>
            <p:nvPr/>
          </p:nvSpPr>
          <p:spPr>
            <a:xfrm>
              <a:off x="1062769" y="3689597"/>
              <a:ext cx="2885112" cy="3168403"/>
            </a:xfrm>
            <a:custGeom>
              <a:rect b="b" l="l" r="r" t="t"/>
              <a:pathLst>
                <a:path extrusionOk="0" h="3168403" w="2885112">
                  <a:moveTo>
                    <a:pt x="380827" y="0"/>
                  </a:moveTo>
                  <a:lnTo>
                    <a:pt x="2504286" y="0"/>
                  </a:lnTo>
                  <a:cubicBezTo>
                    <a:pt x="2714606" y="0"/>
                    <a:pt x="2885112" y="168534"/>
                    <a:pt x="2885112" y="376422"/>
                  </a:cubicBezTo>
                  <a:lnTo>
                    <a:pt x="2885112" y="3168403"/>
                  </a:lnTo>
                  <a:lnTo>
                    <a:pt x="0" y="3168403"/>
                  </a:lnTo>
                  <a:lnTo>
                    <a:pt x="0" y="376422"/>
                  </a:lnTo>
                  <a:cubicBezTo>
                    <a:pt x="57" y="168534"/>
                    <a:pt x="170506" y="0"/>
                    <a:pt x="380827" y="0"/>
                  </a:cubicBezTo>
                  <a:close/>
                </a:path>
              </a:pathLst>
            </a:custGeom>
            <a:solidFill>
              <a:srgbClr val="D0D4D8"/>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88" name="Google Shape;88;p28"/>
            <p:cNvSpPr/>
            <p:nvPr/>
          </p:nvSpPr>
          <p:spPr>
            <a:xfrm>
              <a:off x="1101424" y="3719878"/>
              <a:ext cx="2807801" cy="3138121"/>
            </a:xfrm>
            <a:custGeom>
              <a:rect b="b" l="l" r="r" t="t"/>
              <a:pathLst>
                <a:path extrusionOk="0" h="3138121" w="2807801">
                  <a:moveTo>
                    <a:pt x="379798" y="0"/>
                  </a:moveTo>
                  <a:lnTo>
                    <a:pt x="2428003" y="0"/>
                  </a:lnTo>
                  <a:cubicBezTo>
                    <a:pt x="2637756" y="0"/>
                    <a:pt x="2807801" y="168533"/>
                    <a:pt x="2807801" y="376422"/>
                  </a:cubicBezTo>
                  <a:lnTo>
                    <a:pt x="2807801" y="3138121"/>
                  </a:lnTo>
                  <a:lnTo>
                    <a:pt x="0" y="3138121"/>
                  </a:lnTo>
                  <a:lnTo>
                    <a:pt x="0" y="376422"/>
                  </a:lnTo>
                  <a:cubicBezTo>
                    <a:pt x="0" y="168533"/>
                    <a:pt x="170045" y="0"/>
                    <a:pt x="379798" y="0"/>
                  </a:cubicBezTo>
                  <a:close/>
                </a:path>
              </a:pathLst>
            </a:custGeom>
            <a:solidFill>
              <a:srgbClr val="070808"/>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89" name="Google Shape;89;p28"/>
            <p:cNvSpPr/>
            <p:nvPr/>
          </p:nvSpPr>
          <p:spPr>
            <a:xfrm>
              <a:off x="1058801" y="4510882"/>
              <a:ext cx="20205" cy="196890"/>
            </a:xfrm>
            <a:custGeom>
              <a:rect b="b" l="l" r="r" t="t"/>
              <a:pathLst>
                <a:path extrusionOk="0" h="233697" w="23982">
                  <a:moveTo>
                    <a:pt x="15158" y="233697"/>
                  </a:moveTo>
                  <a:lnTo>
                    <a:pt x="0" y="233697"/>
                  </a:lnTo>
                  <a:lnTo>
                    <a:pt x="0" y="0"/>
                  </a:lnTo>
                  <a:lnTo>
                    <a:pt x="15158" y="0"/>
                  </a:lnTo>
                  <a:cubicBezTo>
                    <a:pt x="20008" y="0"/>
                    <a:pt x="23983" y="3975"/>
                    <a:pt x="23983" y="8825"/>
                  </a:cubicBezTo>
                  <a:lnTo>
                    <a:pt x="23983" y="224805"/>
                  </a:lnTo>
                  <a:cubicBezTo>
                    <a:pt x="23983" y="229723"/>
                    <a:pt x="20008" y="233697"/>
                    <a:pt x="15158" y="233697"/>
                  </a:cubicBezTo>
                  <a:close/>
                </a:path>
              </a:pathLst>
            </a:custGeom>
            <a:solidFill>
              <a:srgbClr val="36455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0" name="Google Shape;90;p28"/>
            <p:cNvSpPr/>
            <p:nvPr/>
          </p:nvSpPr>
          <p:spPr>
            <a:xfrm>
              <a:off x="1058801" y="4932953"/>
              <a:ext cx="28208" cy="392702"/>
            </a:xfrm>
            <a:custGeom>
              <a:rect b="b" l="l" r="r" t="t"/>
              <a:pathLst>
                <a:path extrusionOk="0" h="466115" w="33481">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3"/>
                  </a:lnTo>
                  <a:cubicBezTo>
                    <a:pt x="33482" y="462140"/>
                    <a:pt x="29507" y="466115"/>
                    <a:pt x="24656" y="466115"/>
                  </a:cubicBezTo>
                  <a:close/>
                </a:path>
              </a:pathLst>
            </a:custGeom>
            <a:solidFill>
              <a:srgbClr val="36455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1" name="Google Shape;91;p28"/>
            <p:cNvSpPr/>
            <p:nvPr/>
          </p:nvSpPr>
          <p:spPr>
            <a:xfrm>
              <a:off x="1058858" y="4961137"/>
              <a:ext cx="15949" cy="328850"/>
            </a:xfrm>
            <a:custGeom>
              <a:rect b="b" l="l" r="r" t="t"/>
              <a:pathLst>
                <a:path extrusionOk="0" h="390326" w="18930">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2" name="Google Shape;92;p28"/>
            <p:cNvSpPr/>
            <p:nvPr/>
          </p:nvSpPr>
          <p:spPr>
            <a:xfrm>
              <a:off x="1058291" y="5456869"/>
              <a:ext cx="28208" cy="392701"/>
            </a:xfrm>
            <a:custGeom>
              <a:rect b="b" l="l" r="r" t="t"/>
              <a:pathLst>
                <a:path extrusionOk="0" h="466114" w="33481">
                  <a:moveTo>
                    <a:pt x="24656" y="466115"/>
                  </a:moveTo>
                  <a:lnTo>
                    <a:pt x="10105" y="466115"/>
                  </a:lnTo>
                  <a:cubicBezTo>
                    <a:pt x="4514" y="466115"/>
                    <a:pt x="0" y="461601"/>
                    <a:pt x="0" y="456010"/>
                  </a:cubicBezTo>
                  <a:lnTo>
                    <a:pt x="0" y="10105"/>
                  </a:lnTo>
                  <a:cubicBezTo>
                    <a:pt x="0" y="4514"/>
                    <a:pt x="4514" y="0"/>
                    <a:pt x="10105" y="0"/>
                  </a:cubicBezTo>
                  <a:lnTo>
                    <a:pt x="24656" y="0"/>
                  </a:lnTo>
                  <a:cubicBezTo>
                    <a:pt x="29507" y="0"/>
                    <a:pt x="33482" y="3975"/>
                    <a:pt x="33482" y="8825"/>
                  </a:cubicBezTo>
                  <a:lnTo>
                    <a:pt x="33482" y="457222"/>
                  </a:lnTo>
                  <a:cubicBezTo>
                    <a:pt x="33482" y="462208"/>
                    <a:pt x="29507" y="466115"/>
                    <a:pt x="24656" y="466115"/>
                  </a:cubicBezTo>
                  <a:close/>
                </a:path>
              </a:pathLst>
            </a:custGeom>
            <a:solidFill>
              <a:srgbClr val="36455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3" name="Google Shape;93;p28"/>
            <p:cNvSpPr/>
            <p:nvPr/>
          </p:nvSpPr>
          <p:spPr>
            <a:xfrm>
              <a:off x="1058291" y="5485053"/>
              <a:ext cx="15949" cy="328850"/>
            </a:xfrm>
            <a:custGeom>
              <a:rect b="b" l="l" r="r" t="t"/>
              <a:pathLst>
                <a:path extrusionOk="0" h="390326" w="18930">
                  <a:moveTo>
                    <a:pt x="17718"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91" y="390327"/>
                    <a:pt x="17718" y="390327"/>
                  </a:cubicBezTo>
                  <a:close/>
                </a:path>
              </a:pathLst>
            </a:custGeom>
            <a:solidFill>
              <a:srgbClr val="FAFD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4" name="Google Shape;94;p28"/>
            <p:cNvSpPr/>
            <p:nvPr/>
          </p:nvSpPr>
          <p:spPr>
            <a:xfrm>
              <a:off x="3922902" y="5064570"/>
              <a:ext cx="28208" cy="635565"/>
            </a:xfrm>
            <a:custGeom>
              <a:rect b="b" l="l" r="r" t="t"/>
              <a:pathLst>
                <a:path extrusionOk="0" h="754380" w="33481">
                  <a:moveTo>
                    <a:pt x="24656" y="754380"/>
                  </a:moveTo>
                  <a:lnTo>
                    <a:pt x="10105" y="754380"/>
                  </a:lnTo>
                  <a:cubicBezTo>
                    <a:pt x="4514" y="754380"/>
                    <a:pt x="0" y="749866"/>
                    <a:pt x="0" y="744275"/>
                  </a:cubicBezTo>
                  <a:lnTo>
                    <a:pt x="0" y="10105"/>
                  </a:lnTo>
                  <a:cubicBezTo>
                    <a:pt x="0" y="4514"/>
                    <a:pt x="4514" y="0"/>
                    <a:pt x="10105" y="0"/>
                  </a:cubicBezTo>
                  <a:lnTo>
                    <a:pt x="24656" y="0"/>
                  </a:lnTo>
                  <a:cubicBezTo>
                    <a:pt x="29507" y="0"/>
                    <a:pt x="33482" y="3975"/>
                    <a:pt x="33482" y="8825"/>
                  </a:cubicBezTo>
                  <a:lnTo>
                    <a:pt x="33482" y="745555"/>
                  </a:lnTo>
                  <a:cubicBezTo>
                    <a:pt x="33482" y="750405"/>
                    <a:pt x="29507" y="754380"/>
                    <a:pt x="24656" y="754380"/>
                  </a:cubicBezTo>
                  <a:close/>
                </a:path>
              </a:pathLst>
            </a:custGeom>
            <a:solidFill>
              <a:srgbClr val="8A909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5" name="Google Shape;95;p28"/>
            <p:cNvSpPr/>
            <p:nvPr/>
          </p:nvSpPr>
          <p:spPr>
            <a:xfrm>
              <a:off x="3935149" y="5110218"/>
              <a:ext cx="15949" cy="532211"/>
            </a:xfrm>
            <a:custGeom>
              <a:rect b="b" l="l" r="r" t="t"/>
              <a:pathLst>
                <a:path extrusionOk="0" h="631704" w="18930">
                  <a:moveTo>
                    <a:pt x="17650" y="631704"/>
                  </a:moveTo>
                  <a:lnTo>
                    <a:pt x="1886" y="631704"/>
                  </a:lnTo>
                  <a:cubicBezTo>
                    <a:pt x="808" y="631704"/>
                    <a:pt x="0" y="630828"/>
                    <a:pt x="0" y="629818"/>
                  </a:cubicBezTo>
                  <a:lnTo>
                    <a:pt x="0" y="1886"/>
                  </a:lnTo>
                  <a:cubicBezTo>
                    <a:pt x="0" y="808"/>
                    <a:pt x="876" y="0"/>
                    <a:pt x="1886" y="0"/>
                  </a:cubicBezTo>
                  <a:lnTo>
                    <a:pt x="17650" y="0"/>
                  </a:lnTo>
                  <a:cubicBezTo>
                    <a:pt x="18324" y="0"/>
                    <a:pt x="18930" y="539"/>
                    <a:pt x="18930" y="1280"/>
                  </a:cubicBezTo>
                  <a:lnTo>
                    <a:pt x="18930" y="630491"/>
                  </a:lnTo>
                  <a:cubicBezTo>
                    <a:pt x="18863" y="631098"/>
                    <a:pt x="18324" y="631704"/>
                    <a:pt x="17650" y="631704"/>
                  </a:cubicBezTo>
                  <a:close/>
                </a:path>
              </a:pathLst>
            </a:custGeom>
            <a:solidFill>
              <a:srgbClr val="4A4C4D"/>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6" name="Google Shape;96;p28"/>
            <p:cNvSpPr/>
            <p:nvPr/>
          </p:nvSpPr>
          <p:spPr>
            <a:xfrm>
              <a:off x="3928288" y="6392988"/>
              <a:ext cx="22816" cy="435553"/>
            </a:xfrm>
            <a:custGeom>
              <a:rect b="b" l="l" r="r" t="t"/>
              <a:pathLst>
                <a:path extrusionOk="0" h="516977" w="27081">
                  <a:moveTo>
                    <a:pt x="18257" y="516977"/>
                  </a:moveTo>
                  <a:lnTo>
                    <a:pt x="10105" y="516977"/>
                  </a:lnTo>
                  <a:cubicBezTo>
                    <a:pt x="4514" y="516977"/>
                    <a:pt x="0" y="512464"/>
                    <a:pt x="0" y="506872"/>
                  </a:cubicBezTo>
                  <a:lnTo>
                    <a:pt x="0" y="10105"/>
                  </a:lnTo>
                  <a:cubicBezTo>
                    <a:pt x="0" y="4514"/>
                    <a:pt x="4514" y="0"/>
                    <a:pt x="10105" y="0"/>
                  </a:cubicBezTo>
                  <a:lnTo>
                    <a:pt x="18257" y="0"/>
                  </a:lnTo>
                  <a:cubicBezTo>
                    <a:pt x="23107" y="0"/>
                    <a:pt x="27082" y="3975"/>
                    <a:pt x="27082" y="8825"/>
                  </a:cubicBezTo>
                  <a:lnTo>
                    <a:pt x="27082" y="508152"/>
                  </a:lnTo>
                  <a:cubicBezTo>
                    <a:pt x="27082" y="513003"/>
                    <a:pt x="23107" y="516977"/>
                    <a:pt x="18257" y="516977"/>
                  </a:cubicBezTo>
                  <a:close/>
                </a:path>
              </a:pathLst>
            </a:custGeom>
            <a:solidFill>
              <a:srgbClr val="8A909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7" name="Google Shape;97;p28"/>
            <p:cNvSpPr/>
            <p:nvPr/>
          </p:nvSpPr>
          <p:spPr>
            <a:xfrm>
              <a:off x="3938156" y="6424233"/>
              <a:ext cx="12940" cy="364720"/>
            </a:xfrm>
            <a:custGeom>
              <a:rect b="b" l="l" r="r" t="t"/>
              <a:pathLst>
                <a:path extrusionOk="0" h="432902" w="15359">
                  <a:moveTo>
                    <a:pt x="14080" y="432903"/>
                  </a:moveTo>
                  <a:lnTo>
                    <a:pt x="1886" y="432903"/>
                  </a:lnTo>
                  <a:cubicBezTo>
                    <a:pt x="808" y="432903"/>
                    <a:pt x="0" y="432027"/>
                    <a:pt x="0" y="431016"/>
                  </a:cubicBezTo>
                  <a:lnTo>
                    <a:pt x="0" y="1886"/>
                  </a:lnTo>
                  <a:cubicBezTo>
                    <a:pt x="0" y="808"/>
                    <a:pt x="876" y="0"/>
                    <a:pt x="1886" y="0"/>
                  </a:cubicBezTo>
                  <a:lnTo>
                    <a:pt x="14080" y="0"/>
                  </a:lnTo>
                  <a:cubicBezTo>
                    <a:pt x="14753" y="0"/>
                    <a:pt x="15360" y="539"/>
                    <a:pt x="15360" y="1280"/>
                  </a:cubicBezTo>
                  <a:lnTo>
                    <a:pt x="15360" y="431690"/>
                  </a:lnTo>
                  <a:cubicBezTo>
                    <a:pt x="15360" y="432364"/>
                    <a:pt x="14821" y="432903"/>
                    <a:pt x="14080" y="432903"/>
                  </a:cubicBezTo>
                  <a:close/>
                </a:path>
              </a:pathLst>
            </a:custGeom>
            <a:solidFill>
              <a:srgbClr val="4A4C4D"/>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98" name="Google Shape;98;p28"/>
            <p:cNvSpPr/>
            <p:nvPr/>
          </p:nvSpPr>
          <p:spPr>
            <a:xfrm>
              <a:off x="2978879" y="3808481"/>
              <a:ext cx="134100" cy="1341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9" name="Google Shape;99;p28"/>
            <p:cNvSpPr/>
            <p:nvPr/>
          </p:nvSpPr>
          <p:spPr>
            <a:xfrm>
              <a:off x="2987267" y="3816868"/>
              <a:ext cx="117300" cy="117300"/>
            </a:xfrm>
            <a:prstGeom prst="ellipse">
              <a:avLst/>
            </a:prstGeom>
            <a:solidFill>
              <a:srgbClr val="070808"/>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0" name="Google Shape;100;p28"/>
            <p:cNvSpPr/>
            <p:nvPr/>
          </p:nvSpPr>
          <p:spPr>
            <a:xfrm>
              <a:off x="3016958" y="3846560"/>
              <a:ext cx="57900" cy="57900"/>
            </a:xfrm>
            <a:prstGeom prst="ellipse">
              <a:avLst/>
            </a:prstGeom>
            <a:solidFill>
              <a:srgbClr val="26262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1" name="Google Shape;101;p28"/>
            <p:cNvSpPr/>
            <p:nvPr/>
          </p:nvSpPr>
          <p:spPr>
            <a:xfrm>
              <a:off x="3030585" y="3860187"/>
              <a:ext cx="30900" cy="30900"/>
            </a:xfrm>
            <a:prstGeom prst="ellipse">
              <a:avLst/>
            </a:prstGeom>
            <a:solidFill>
              <a:srgbClr val="08142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2" name="Google Shape;102;p28"/>
            <p:cNvSpPr/>
            <p:nvPr/>
          </p:nvSpPr>
          <p:spPr>
            <a:xfrm flipH="1">
              <a:off x="1060826" y="4534334"/>
              <a:ext cx="10695" cy="150276"/>
            </a:xfrm>
            <a:custGeom>
              <a:rect b="b" l="l" r="r" t="t"/>
              <a:pathLst>
                <a:path extrusionOk="0" h="390326" w="18930">
                  <a:moveTo>
                    <a:pt x="17650" y="390327"/>
                  </a:moveTo>
                  <a:lnTo>
                    <a:pt x="1886" y="390327"/>
                  </a:lnTo>
                  <a:cubicBezTo>
                    <a:pt x="808" y="390327"/>
                    <a:pt x="0" y="389451"/>
                    <a:pt x="0" y="388440"/>
                  </a:cubicBezTo>
                  <a:lnTo>
                    <a:pt x="0" y="1886"/>
                  </a:lnTo>
                  <a:cubicBezTo>
                    <a:pt x="0" y="808"/>
                    <a:pt x="876" y="0"/>
                    <a:pt x="1886" y="0"/>
                  </a:cubicBezTo>
                  <a:lnTo>
                    <a:pt x="17650" y="0"/>
                  </a:lnTo>
                  <a:cubicBezTo>
                    <a:pt x="18324" y="0"/>
                    <a:pt x="18930" y="539"/>
                    <a:pt x="18930" y="1280"/>
                  </a:cubicBezTo>
                  <a:lnTo>
                    <a:pt x="18930" y="389047"/>
                  </a:lnTo>
                  <a:cubicBezTo>
                    <a:pt x="18930" y="389788"/>
                    <a:pt x="18324" y="390327"/>
                    <a:pt x="17650" y="390327"/>
                  </a:cubicBezTo>
                  <a:close/>
                </a:path>
              </a:pathLst>
            </a:custGeom>
            <a:solidFill>
              <a:srgbClr val="FAFDF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103" name="Google Shape;103;p28"/>
          <p:cNvGrpSpPr/>
          <p:nvPr/>
        </p:nvGrpSpPr>
        <p:grpSpPr>
          <a:xfrm>
            <a:off x="6249308" y="0"/>
            <a:ext cx="2163834" cy="1966567"/>
            <a:chOff x="833153" y="6858000"/>
            <a:chExt cx="2885112" cy="2622090"/>
          </a:xfrm>
        </p:grpSpPr>
        <p:sp>
          <p:nvSpPr>
            <p:cNvPr id="104" name="Google Shape;104;p28"/>
            <p:cNvSpPr/>
            <p:nvPr/>
          </p:nvSpPr>
          <p:spPr>
            <a:xfrm>
              <a:off x="833153" y="6858000"/>
              <a:ext cx="2885112" cy="2622090"/>
            </a:xfrm>
            <a:custGeom>
              <a:rect b="b" l="l" r="r" t="t"/>
              <a:pathLst>
                <a:path extrusionOk="0" h="2622090" w="2885112">
                  <a:moveTo>
                    <a:pt x="0" y="0"/>
                  </a:moveTo>
                  <a:lnTo>
                    <a:pt x="2885112" y="0"/>
                  </a:lnTo>
                  <a:lnTo>
                    <a:pt x="2885112" y="2245726"/>
                  </a:lnTo>
                  <a:cubicBezTo>
                    <a:pt x="2885055" y="2453556"/>
                    <a:pt x="2714549" y="2622090"/>
                    <a:pt x="2504286" y="2622090"/>
                  </a:cubicBezTo>
                  <a:lnTo>
                    <a:pt x="380827" y="2622090"/>
                  </a:lnTo>
                  <a:cubicBezTo>
                    <a:pt x="170506" y="2622090"/>
                    <a:pt x="0" y="2453556"/>
                    <a:pt x="0" y="2245668"/>
                  </a:cubicBezTo>
                  <a:close/>
                </a:path>
              </a:pathLst>
            </a:custGeom>
            <a:solidFill>
              <a:srgbClr val="D0D4D8"/>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5" name="Google Shape;105;p28"/>
            <p:cNvSpPr/>
            <p:nvPr/>
          </p:nvSpPr>
          <p:spPr>
            <a:xfrm>
              <a:off x="871808" y="6858000"/>
              <a:ext cx="2807801" cy="2591752"/>
            </a:xfrm>
            <a:custGeom>
              <a:rect b="b" l="l" r="r" t="t"/>
              <a:pathLst>
                <a:path extrusionOk="0" h="2591752" w="2807801">
                  <a:moveTo>
                    <a:pt x="0" y="0"/>
                  </a:moveTo>
                  <a:lnTo>
                    <a:pt x="2807801" y="0"/>
                  </a:lnTo>
                  <a:lnTo>
                    <a:pt x="2807801" y="2215388"/>
                  </a:lnTo>
                  <a:cubicBezTo>
                    <a:pt x="2807801" y="2423218"/>
                    <a:pt x="2637756" y="2591752"/>
                    <a:pt x="2428061" y="2591752"/>
                  </a:cubicBezTo>
                  <a:lnTo>
                    <a:pt x="379798" y="2591752"/>
                  </a:lnTo>
                  <a:cubicBezTo>
                    <a:pt x="170045" y="2591752"/>
                    <a:pt x="0" y="2423218"/>
                    <a:pt x="0" y="2215332"/>
                  </a:cubicBezTo>
                  <a:close/>
                </a:path>
              </a:pathLst>
            </a:custGeom>
            <a:solidFill>
              <a:srgbClr val="070808"/>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106" name="Google Shape;106;p28"/>
          <p:cNvSpPr/>
          <p:nvPr>
            <p:ph idx="2" type="pic"/>
          </p:nvPr>
        </p:nvSpPr>
        <p:spPr>
          <a:xfrm>
            <a:off x="6328922" y="1"/>
            <a:ext cx="2004600" cy="1869900"/>
          </a:xfrm>
          <a:prstGeom prst="rect">
            <a:avLst/>
          </a:prstGeom>
          <a:solidFill>
            <a:srgbClr val="F2F2F2"/>
          </a:solidFill>
          <a:ln>
            <a:noFill/>
          </a:ln>
        </p:spPr>
      </p:sp>
      <p:sp>
        <p:nvSpPr>
          <p:cNvPr id="107" name="Google Shape;107;p28"/>
          <p:cNvSpPr/>
          <p:nvPr>
            <p:ph idx="3" type="pic"/>
          </p:nvPr>
        </p:nvSpPr>
        <p:spPr>
          <a:xfrm>
            <a:off x="876691" y="2863699"/>
            <a:ext cx="2004600" cy="2279700"/>
          </a:xfrm>
          <a:prstGeom prst="rect">
            <a:avLst/>
          </a:prstGeom>
          <a:solidFill>
            <a:srgbClr val="F2F2F2"/>
          </a:solid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108" name="Shape 108"/>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109" name="Shape 109"/>
        <p:cNvGrpSpPr/>
        <p:nvPr/>
      </p:nvGrpSpPr>
      <p:grpSpPr>
        <a:xfrm>
          <a:off x="0" y="0"/>
          <a:ext cx="0" cy="0"/>
          <a:chOff x="0" y="0"/>
          <a:chExt cx="0" cy="0"/>
        </a:xfrm>
      </p:grpSpPr>
      <p:sp>
        <p:nvSpPr>
          <p:cNvPr id="110" name="Google Shape;110;p30"/>
          <p:cNvSpPr/>
          <p:nvPr/>
        </p:nvSpPr>
        <p:spPr>
          <a:xfrm>
            <a:off x="0" y="1690007"/>
            <a:ext cx="9144000" cy="17637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1" name="Google Shape;111;p30"/>
          <p:cNvSpPr/>
          <p:nvPr>
            <p:ph idx="2" type="pic"/>
          </p:nvPr>
        </p:nvSpPr>
        <p:spPr>
          <a:xfrm>
            <a:off x="816428" y="1185454"/>
            <a:ext cx="7458900" cy="2772600"/>
          </a:xfrm>
          <a:prstGeom prst="rect">
            <a:avLst/>
          </a:prstGeom>
          <a:solidFill>
            <a:srgbClr val="F2F2F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11" name="Shape 11"/>
        <p:cNvGrpSpPr/>
        <p:nvPr/>
      </p:nvGrpSpPr>
      <p:grpSpPr>
        <a:xfrm>
          <a:off x="0" y="0"/>
          <a:ext cx="0" cy="0"/>
          <a:chOff x="0" y="0"/>
          <a:chExt cx="0" cy="0"/>
        </a:xfrm>
      </p:grpSpPr>
      <p:sp>
        <p:nvSpPr>
          <p:cNvPr id="12" name="Google Shape;12;p4"/>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a:bodyPr>
          <a:lstStyle>
            <a:lvl1pPr indent="-228600" lvl="0" marL="457200" marR="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12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1200"/>
              </a:spcBef>
              <a:spcAft>
                <a:spcPts val="12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112" name="Shape 112"/>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Contents slide layout">
  <p:cSld name="17_Contents slide layout">
    <p:bg>
      <p:bgPr>
        <a:blipFill>
          <a:blip r:embed="rId2">
            <a:alphaModFix/>
          </a:blip>
          <a:stretch>
            <a:fillRect/>
          </a:stretch>
        </a:blipFill>
      </p:bgPr>
    </p:bg>
    <p:spTree>
      <p:nvGrpSpPr>
        <p:cNvPr id="113" name="Shape 113"/>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14" name="Shape 114"/>
        <p:cNvGrpSpPr/>
        <p:nvPr/>
      </p:nvGrpSpPr>
      <p:grpSpPr>
        <a:xfrm>
          <a:off x="0" y="0"/>
          <a:ext cx="0" cy="0"/>
          <a:chOff x="0" y="0"/>
          <a:chExt cx="0" cy="0"/>
        </a:xfrm>
      </p:grpSpPr>
      <p:sp>
        <p:nvSpPr>
          <p:cNvPr id="115" name="Google Shape;115;p33"/>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rmAutofit/>
          </a:bodyPr>
          <a:lstStyle>
            <a:lvl1pPr indent="-228600" lvl="0" marL="457200" marR="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12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1200"/>
              </a:spcBef>
              <a:spcAft>
                <a:spcPts val="12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116" name="Shape 116"/>
        <p:cNvGrpSpPr/>
        <p:nvPr/>
      </p:nvGrpSpPr>
      <p:grpSpPr>
        <a:xfrm>
          <a:off x="0" y="0"/>
          <a:ext cx="0" cy="0"/>
          <a:chOff x="0" y="0"/>
          <a:chExt cx="0" cy="0"/>
        </a:xfrm>
      </p:grpSpPr>
      <p:sp>
        <p:nvSpPr>
          <p:cNvPr id="117" name="Google Shape;117;p34"/>
          <p:cNvSpPr txBox="1"/>
          <p:nvPr>
            <p:ph idx="1" type="body"/>
          </p:nvPr>
        </p:nvSpPr>
        <p:spPr>
          <a:xfrm>
            <a:off x="242647" y="92609"/>
            <a:ext cx="8679900" cy="543300"/>
          </a:xfrm>
          <a:prstGeom prst="rect">
            <a:avLst/>
          </a:prstGeom>
          <a:noFill/>
          <a:ln>
            <a:noFill/>
          </a:ln>
        </p:spPr>
        <p:txBody>
          <a:bodyPr anchorCtr="0" anchor="ctr" bIns="34275" lIns="68575" spcFirstLastPara="1" rIns="68575" wrap="square" tIns="34275">
            <a:normAutofit/>
          </a:bodyPr>
          <a:lstStyle>
            <a:lvl1pPr indent="-228600" lvl="0" marL="457200" marR="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12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12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1200"/>
              </a:spcBef>
              <a:spcAft>
                <a:spcPts val="12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18" name="Google Shape;118;p34"/>
          <p:cNvSpPr/>
          <p:nvPr/>
        </p:nvSpPr>
        <p:spPr>
          <a:xfrm>
            <a:off x="265508" y="848693"/>
            <a:ext cx="2670600" cy="4052100"/>
          </a:xfrm>
          <a:prstGeom prst="roundRect">
            <a:avLst>
              <a:gd fmla="val 3968" name="adj"/>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119" name="Google Shape;119;p34"/>
          <p:cNvSpPr/>
          <p:nvPr/>
        </p:nvSpPr>
        <p:spPr>
          <a:xfrm>
            <a:off x="398950" y="1010625"/>
            <a:ext cx="115500" cy="3761400"/>
          </a:xfrm>
          <a:prstGeom prst="roundRect">
            <a:avLst>
              <a:gd fmla="val 50000" name="adj"/>
            </a:avLst>
          </a:prstGeom>
          <a:solidFill>
            <a:schemeClr val="lt1">
              <a:alpha val="4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120" name="Google Shape;120;p34"/>
          <p:cNvSpPr/>
          <p:nvPr/>
        </p:nvSpPr>
        <p:spPr>
          <a:xfrm rot="5400000">
            <a:off x="2292807" y="957527"/>
            <a:ext cx="514500" cy="513900"/>
          </a:xfrm>
          <a:prstGeom prst="halfFrame">
            <a:avLst>
              <a:gd fmla="val 23728" name="adj1"/>
              <a:gd fmla="val 24642" name="adj2"/>
            </a:avLst>
          </a:prstGeom>
          <a:solidFill>
            <a:schemeClr val="lt1">
              <a:alpha val="2196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2626"/>
              </a:solidFill>
              <a:latin typeface="Arial"/>
              <a:ea typeface="Arial"/>
              <a:cs typeface="Arial"/>
              <a:sym typeface="Arial"/>
            </a:endParaRPr>
          </a:p>
        </p:txBody>
      </p:sp>
      <p:sp>
        <p:nvSpPr>
          <p:cNvPr id="121" name="Google Shape;121;p34"/>
          <p:cNvSpPr txBox="1"/>
          <p:nvPr/>
        </p:nvSpPr>
        <p:spPr>
          <a:xfrm>
            <a:off x="533778" y="1227911"/>
            <a:ext cx="1674300" cy="4080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Resize without losing quality</a:t>
            </a:r>
            <a:endParaRPr b="1" i="0" sz="1100" u="none" cap="none" strike="noStrike">
              <a:solidFill>
                <a:schemeClr val="lt1"/>
              </a:solidFill>
              <a:latin typeface="Arial"/>
              <a:ea typeface="Arial"/>
              <a:cs typeface="Arial"/>
              <a:sym typeface="Arial"/>
            </a:endParaRPr>
          </a:p>
        </p:txBody>
      </p:sp>
      <p:sp>
        <p:nvSpPr>
          <p:cNvPr id="122" name="Google Shape;122;p34"/>
          <p:cNvSpPr txBox="1"/>
          <p:nvPr/>
        </p:nvSpPr>
        <p:spPr>
          <a:xfrm>
            <a:off x="533778" y="1595597"/>
            <a:ext cx="1674300" cy="5772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You can Change Fill Color &amp;</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Line Color</a:t>
            </a:r>
            <a:endParaRPr b="1" i="0" sz="1100" u="none" cap="none" strike="noStrike">
              <a:solidFill>
                <a:schemeClr val="lt1"/>
              </a:solidFill>
              <a:latin typeface="Arial"/>
              <a:ea typeface="Arial"/>
              <a:cs typeface="Arial"/>
              <a:sym typeface="Arial"/>
            </a:endParaRPr>
          </a:p>
        </p:txBody>
      </p:sp>
      <p:sp>
        <p:nvSpPr>
          <p:cNvPr id="123" name="Google Shape;123;p34"/>
          <p:cNvSpPr txBox="1"/>
          <p:nvPr/>
        </p:nvSpPr>
        <p:spPr>
          <a:xfrm>
            <a:off x="540922" y="4356329"/>
            <a:ext cx="1674000" cy="2385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Arial"/>
                <a:ea typeface="Arial"/>
                <a:cs typeface="Arial"/>
                <a:sym typeface="Arial"/>
              </a:rPr>
              <a:t>www.allppt.com</a:t>
            </a:r>
            <a:endParaRPr b="0" i="0" sz="1100" u="none" cap="none" strike="noStrike">
              <a:solidFill>
                <a:schemeClr val="lt1"/>
              </a:solidFill>
              <a:latin typeface="Arial"/>
              <a:ea typeface="Arial"/>
              <a:cs typeface="Arial"/>
              <a:sym typeface="Arial"/>
            </a:endParaRPr>
          </a:p>
        </p:txBody>
      </p:sp>
      <p:sp>
        <p:nvSpPr>
          <p:cNvPr id="124" name="Google Shape;124;p34"/>
          <p:cNvSpPr txBox="1"/>
          <p:nvPr/>
        </p:nvSpPr>
        <p:spPr>
          <a:xfrm>
            <a:off x="540922" y="3337743"/>
            <a:ext cx="2038200" cy="10389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FREE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PPT TEMPLATES</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layout">
  <p:cSld name="End slide layout">
    <p:bg>
      <p:bgPr>
        <a:blipFill>
          <a:blip r:embed="rId2">
            <a:alphaModFix/>
          </a:blip>
          <a:stretch>
            <a:fillRect/>
          </a:stretch>
        </a:blipFill>
      </p:bgPr>
    </p:bg>
    <p:spTree>
      <p:nvGrpSpPr>
        <p:cNvPr id="13" name="Shape 1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6" name="Google Shape;16;p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 name="Google Shape;1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0" name="Google Shape;20;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 name="Google Shape;23;p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4" name="Google Shape;24;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8" name="Google Shape;28;p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9" name="Google Shape;29;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 name="Google Shape;3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free-powerpoint-templates-design.com/" TargetMode="External"/><Relationship Id="rId4" Type="http://schemas.openxmlformats.org/officeDocument/2006/relationships/image" Target="../media/image4.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image" Target="../media/image27.jpg"/><Relationship Id="rId5" Type="http://schemas.openxmlformats.org/officeDocument/2006/relationships/image" Target="../media/image44.jpg"/><Relationship Id="rId6" Type="http://schemas.openxmlformats.org/officeDocument/2006/relationships/image" Target="../media/image4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8.jpg"/><Relationship Id="rId4" Type="http://schemas.openxmlformats.org/officeDocument/2006/relationships/image" Target="../media/image39.jpg"/><Relationship Id="rId5" Type="http://schemas.openxmlformats.org/officeDocument/2006/relationships/image" Target="../media/image61.jpg"/><Relationship Id="rId6" Type="http://schemas.openxmlformats.org/officeDocument/2006/relationships/image" Target="../media/image43.jpg"/><Relationship Id="rId7" Type="http://schemas.openxmlformats.org/officeDocument/2006/relationships/image" Target="../media/image4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jpg"/><Relationship Id="rId4" Type="http://schemas.openxmlformats.org/officeDocument/2006/relationships/image" Target="../media/image38.jpg"/><Relationship Id="rId5" Type="http://schemas.openxmlformats.org/officeDocument/2006/relationships/image" Target="../media/image45.jpg"/><Relationship Id="rId6" Type="http://schemas.openxmlformats.org/officeDocument/2006/relationships/image" Target="../media/image5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46.jpg"/><Relationship Id="rId5" Type="http://schemas.openxmlformats.org/officeDocument/2006/relationships/image" Target="../media/image59.jpg"/><Relationship Id="rId6" Type="http://schemas.openxmlformats.org/officeDocument/2006/relationships/image" Target="../media/image40.jpg"/><Relationship Id="rId7"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8.jpg"/><Relationship Id="rId4" Type="http://schemas.openxmlformats.org/officeDocument/2006/relationships/image" Target="../media/image49.jpg"/><Relationship Id="rId5" Type="http://schemas.openxmlformats.org/officeDocument/2006/relationships/image" Target="../media/image52.jpg"/><Relationship Id="rId6" Type="http://schemas.openxmlformats.org/officeDocument/2006/relationships/image" Target="../media/image62.jpg"/><Relationship Id="rId7" Type="http://schemas.openxmlformats.org/officeDocument/2006/relationships/image" Target="../media/image5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8.jpg"/><Relationship Id="rId4" Type="http://schemas.openxmlformats.org/officeDocument/2006/relationships/image" Target="../media/image56.jpg"/><Relationship Id="rId5" Type="http://schemas.openxmlformats.org/officeDocument/2006/relationships/image" Target="../media/image53.jpg"/><Relationship Id="rId6" Type="http://schemas.openxmlformats.org/officeDocument/2006/relationships/image" Target="../media/image5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jpg"/><Relationship Id="rId4" Type="http://schemas.openxmlformats.org/officeDocument/2006/relationships/image" Target="../media/image63.jpg"/><Relationship Id="rId5" Type="http://schemas.openxmlformats.org/officeDocument/2006/relationships/image" Target="../media/image60.jpg"/><Relationship Id="rId6" Type="http://schemas.openxmlformats.org/officeDocument/2006/relationships/image" Target="../media/image64.jpg"/><Relationship Id="rId7" Type="http://schemas.openxmlformats.org/officeDocument/2006/relationships/image" Target="../media/image6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8.jp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75.png"/><Relationship Id="rId5" Type="http://schemas.openxmlformats.org/officeDocument/2006/relationships/image" Target="../media/image66.png"/><Relationship Id="rId6" Type="http://schemas.openxmlformats.org/officeDocument/2006/relationships/image" Target="../media/image72.png"/><Relationship Id="rId7" Type="http://schemas.openxmlformats.org/officeDocument/2006/relationships/image" Target="../media/image67.png"/><Relationship Id="rId8" Type="http://schemas.openxmlformats.org/officeDocument/2006/relationships/image" Target="../media/image71.png"/><Relationship Id="rId11" Type="http://schemas.openxmlformats.org/officeDocument/2006/relationships/image" Target="../media/image70.png"/><Relationship Id="rId10" Type="http://schemas.openxmlformats.org/officeDocument/2006/relationships/image" Target="../media/image68.png"/><Relationship Id="rId13" Type="http://schemas.openxmlformats.org/officeDocument/2006/relationships/image" Target="../media/image73.png"/><Relationship Id="rId12" Type="http://schemas.openxmlformats.org/officeDocument/2006/relationships/image" Target="../media/image76.png"/><Relationship Id="rId15" Type="http://schemas.openxmlformats.org/officeDocument/2006/relationships/image" Target="../media/image6.png"/><Relationship Id="rId14" Type="http://schemas.openxmlformats.org/officeDocument/2006/relationships/image" Target="../media/image7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5.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jpg"/><Relationship Id="rId4" Type="http://schemas.openxmlformats.org/officeDocument/2006/relationships/image" Target="../media/image11.png"/><Relationship Id="rId5" Type="http://schemas.openxmlformats.org/officeDocument/2006/relationships/image" Target="../media/image36.png"/><Relationship Id="rId6" Type="http://schemas.openxmlformats.org/officeDocument/2006/relationships/image" Target="../media/image16.png"/><Relationship Id="rId7" Type="http://schemas.openxmlformats.org/officeDocument/2006/relationships/image" Target="../media/image12.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8.jpg"/><Relationship Id="rId4" Type="http://schemas.openxmlformats.org/officeDocument/2006/relationships/image" Target="../media/image23.jpg"/><Relationship Id="rId5" Type="http://schemas.openxmlformats.org/officeDocument/2006/relationships/image" Target="../media/image21.jpg"/><Relationship Id="rId6" Type="http://schemas.openxmlformats.org/officeDocument/2006/relationships/image" Target="../media/image31.jpg"/><Relationship Id="rId7"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8.jpg"/><Relationship Id="rId4" Type="http://schemas.openxmlformats.org/officeDocument/2006/relationships/image" Target="../media/image24.jpg"/><Relationship Id="rId5" Type="http://schemas.openxmlformats.org/officeDocument/2006/relationships/image" Target="../media/image41.jpg"/><Relationship Id="rId6" Type="http://schemas.openxmlformats.org/officeDocument/2006/relationships/image" Target="../media/image26.jpg"/><Relationship Id="rId7"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jpg"/><Relationship Id="rId4" Type="http://schemas.openxmlformats.org/officeDocument/2006/relationships/image" Target="../media/image25.jpg"/><Relationship Id="rId5" Type="http://schemas.openxmlformats.org/officeDocument/2006/relationships/image" Target="../media/image35.jpg"/><Relationship Id="rId6" Type="http://schemas.openxmlformats.org/officeDocument/2006/relationships/image" Target="../media/image28.jpg"/><Relationship Id="rId7" Type="http://schemas.openxmlformats.org/officeDocument/2006/relationships/image" Target="../media/image3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8.jpg"/><Relationship Id="rId4" Type="http://schemas.openxmlformats.org/officeDocument/2006/relationships/image" Target="../media/image22.jpg"/><Relationship Id="rId5" Type="http://schemas.openxmlformats.org/officeDocument/2006/relationships/image" Target="../media/image32.jpg"/><Relationship Id="rId6" Type="http://schemas.openxmlformats.org/officeDocument/2006/relationships/image" Target="../media/image29.jpg"/><Relationship Id="rId7" Type="http://schemas.openxmlformats.org/officeDocument/2006/relationships/image" Target="../media/image37.jpg"/><Relationship Id="rId8"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image" Target="../media/image34.jpg"/><Relationship Id="rId5"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55.jpg"/><Relationship Id="rId5" Type="http://schemas.openxmlformats.org/officeDocument/2006/relationships/image" Target="../media/image42.jpg"/><Relationship Id="rId6"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35"/>
          <p:cNvSpPr/>
          <p:nvPr/>
        </p:nvSpPr>
        <p:spPr>
          <a:xfrm>
            <a:off x="0" y="3342425"/>
            <a:ext cx="9144000" cy="1801200"/>
          </a:xfrm>
          <a:prstGeom prst="rect">
            <a:avLst/>
          </a:prstGeom>
          <a:solidFill>
            <a:srgbClr val="1B416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0" name="Google Shape;130;p35">
            <a:hlinkClick r:id="rId3"/>
          </p:cNvPr>
          <p:cNvSpPr txBox="1"/>
          <p:nvPr/>
        </p:nvSpPr>
        <p:spPr>
          <a:xfrm>
            <a:off x="-1" y="4591795"/>
            <a:ext cx="9144000" cy="238500"/>
          </a:xfrm>
          <a:prstGeom prst="rect">
            <a:avLst/>
          </a:prstGeom>
          <a:noFill/>
          <a:ln>
            <a:noFill/>
          </a:ln>
        </p:spPr>
        <p:txBody>
          <a:bodyPr anchorCtr="0" anchor="ctr" bIns="34275" lIns="68575" spcFirstLastPara="1" rIns="68575" wrap="square" tIns="34275">
            <a:spAutoFit/>
          </a:bodyPr>
          <a:lstStyle/>
          <a:p>
            <a:pPr indent="0" lvl="0" marL="0" marR="0" rtl="0" algn="ctr">
              <a:lnSpc>
                <a:spcPct val="115000"/>
              </a:lnSpc>
              <a:spcBef>
                <a:spcPts val="0"/>
              </a:spcBef>
              <a:spcAft>
                <a:spcPts val="0"/>
              </a:spcAft>
              <a:buClr>
                <a:srgbClr val="000000"/>
              </a:buClr>
              <a:buSzPts val="800"/>
              <a:buFont typeface="Arial"/>
              <a:buNone/>
            </a:pPr>
            <a:r>
              <a:rPr b="0" i="0" lang="en" sz="1100" u="none" cap="none" strike="noStrike">
                <a:solidFill>
                  <a:schemeClr val="lt1"/>
                </a:solidFill>
                <a:latin typeface="Poppins"/>
                <a:ea typeface="Poppins"/>
                <a:cs typeface="Poppins"/>
                <a:sym typeface="Poppins"/>
              </a:rPr>
              <a:t>https://mitrakaryaniaga.co.id/</a:t>
            </a:r>
            <a:endParaRPr b="0" i="0" sz="1100" u="none" cap="none" strike="noStrike">
              <a:solidFill>
                <a:schemeClr val="lt1"/>
              </a:solidFill>
              <a:latin typeface="Poppins"/>
              <a:ea typeface="Poppins"/>
              <a:cs typeface="Poppins"/>
              <a:sym typeface="Poppins"/>
            </a:endParaRPr>
          </a:p>
        </p:txBody>
      </p:sp>
      <p:sp>
        <p:nvSpPr>
          <p:cNvPr id="131" name="Google Shape;131;p35"/>
          <p:cNvSpPr txBox="1"/>
          <p:nvPr/>
        </p:nvSpPr>
        <p:spPr>
          <a:xfrm>
            <a:off x="1" y="3403883"/>
            <a:ext cx="9144000" cy="623400"/>
          </a:xfrm>
          <a:prstGeom prst="rect">
            <a:avLst/>
          </a:prstGeom>
          <a:no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4100"/>
              <a:buFont typeface="Arial"/>
              <a:buNone/>
            </a:pPr>
            <a:r>
              <a:rPr b="0" i="0" lang="en" sz="3600" u="none" cap="none" strike="noStrike">
                <a:solidFill>
                  <a:schemeClr val="lt1"/>
                </a:solidFill>
                <a:latin typeface="Poppins"/>
                <a:ea typeface="Poppins"/>
                <a:cs typeface="Poppins"/>
                <a:sym typeface="Poppins"/>
              </a:rPr>
              <a:t>PT. MITRAKARYA NIAGA ANTAR BANGSA</a:t>
            </a:r>
            <a:endParaRPr b="0" i="0" sz="3600" u="none" cap="none" strike="noStrike">
              <a:solidFill>
                <a:schemeClr val="lt1"/>
              </a:solidFill>
              <a:latin typeface="Poppins"/>
              <a:ea typeface="Poppins"/>
              <a:cs typeface="Poppins"/>
              <a:sym typeface="Poppins"/>
            </a:endParaRPr>
          </a:p>
        </p:txBody>
      </p:sp>
      <p:sp>
        <p:nvSpPr>
          <p:cNvPr id="132" name="Google Shape;132;p35"/>
          <p:cNvSpPr txBox="1"/>
          <p:nvPr/>
        </p:nvSpPr>
        <p:spPr>
          <a:xfrm>
            <a:off x="0" y="4172079"/>
            <a:ext cx="9144000" cy="300000"/>
          </a:xfrm>
          <a:prstGeom prst="rect">
            <a:avLst/>
          </a:prstGeom>
          <a:no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500" u="none" cap="none" strike="noStrike">
                <a:solidFill>
                  <a:schemeClr val="lt1"/>
                </a:solidFill>
                <a:latin typeface="Poppins"/>
                <a:ea typeface="Poppins"/>
                <a:cs typeface="Poppins"/>
                <a:sym typeface="Poppins"/>
              </a:rPr>
              <a:t>Bringing Indonesia’s Natural Richness to the World</a:t>
            </a:r>
            <a:endParaRPr b="0" i="0" sz="1500" u="none" cap="none" strike="noStrike">
              <a:solidFill>
                <a:schemeClr val="lt1"/>
              </a:solidFill>
              <a:latin typeface="Poppins"/>
              <a:ea typeface="Poppins"/>
              <a:cs typeface="Poppins"/>
              <a:sym typeface="Poppins"/>
            </a:endParaRPr>
          </a:p>
        </p:txBody>
      </p:sp>
      <p:sp>
        <p:nvSpPr>
          <p:cNvPr id="133" name="Google Shape;133;p35"/>
          <p:cNvSpPr/>
          <p:nvPr/>
        </p:nvSpPr>
        <p:spPr>
          <a:xfrm>
            <a:off x="6902675" y="2814625"/>
            <a:ext cx="1935000" cy="4608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4" name="Google Shape;134;p35" title="pt.png"/>
          <p:cNvPicPr preferRelativeResize="0"/>
          <p:nvPr/>
        </p:nvPicPr>
        <p:blipFill rotWithShape="1">
          <a:blip r:embed="rId4">
            <a:alphaModFix/>
          </a:blip>
          <a:srcRect b="0" l="0" r="0" t="0"/>
          <a:stretch/>
        </p:blipFill>
        <p:spPr>
          <a:xfrm>
            <a:off x="6952600" y="2848288"/>
            <a:ext cx="1835150" cy="427125"/>
          </a:xfrm>
          <a:prstGeom prst="rect">
            <a:avLst/>
          </a:prstGeom>
          <a:noFill/>
          <a:ln>
            <a:noFill/>
          </a:ln>
        </p:spPr>
      </p:pic>
      <p:pic>
        <p:nvPicPr>
          <p:cNvPr id="135" name="Google Shape;135;p35" title="pt.png"/>
          <p:cNvPicPr preferRelativeResize="0"/>
          <p:nvPr/>
        </p:nvPicPr>
        <p:blipFill rotWithShape="1">
          <a:blip r:embed="rId5">
            <a:alphaModFix amt="6000"/>
          </a:blip>
          <a:srcRect b="0" l="0" r="0" t="0"/>
          <a:stretch/>
        </p:blipFill>
        <p:spPr>
          <a:xfrm>
            <a:off x="2147377" y="2427086"/>
            <a:ext cx="5222700" cy="1215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id="321" name="Google Shape;321;p44"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322" name="Google Shape;322;p44"/>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Others: Indonesian Spices</a:t>
            </a:r>
            <a:endParaRPr>
              <a:solidFill>
                <a:schemeClr val="lt1"/>
              </a:solidFill>
              <a:latin typeface="Poppins"/>
              <a:ea typeface="Poppins"/>
              <a:cs typeface="Poppins"/>
              <a:sym typeface="Poppins"/>
            </a:endParaRPr>
          </a:p>
        </p:txBody>
      </p:sp>
      <p:grpSp>
        <p:nvGrpSpPr>
          <p:cNvPr id="323" name="Google Shape;323;p44"/>
          <p:cNvGrpSpPr/>
          <p:nvPr/>
        </p:nvGrpSpPr>
        <p:grpSpPr>
          <a:xfrm>
            <a:off x="195808" y="1067594"/>
            <a:ext cx="2817801" cy="3359024"/>
            <a:chOff x="5226781" y="3992479"/>
            <a:chExt cx="2025301" cy="1226100"/>
          </a:xfrm>
        </p:grpSpPr>
        <p:sp>
          <p:nvSpPr>
            <p:cNvPr id="324" name="Google Shape;324;p44"/>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25" name="Google Shape;325;p44"/>
            <p:cNvSpPr txBox="1"/>
            <p:nvPr/>
          </p:nvSpPr>
          <p:spPr>
            <a:xfrm>
              <a:off x="5281829" y="4802010"/>
              <a:ext cx="1915200" cy="34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Cardamom is a fragrant, sweet-spicy spice that aids digestion, freshens breath, supports immunity, and enhances teas, coffees, and pastries.</a:t>
              </a:r>
              <a:endParaRPr b="0" i="0" sz="1100" u="none" cap="none" strike="noStrike">
                <a:solidFill>
                  <a:srgbClr val="3F3F3F"/>
                </a:solidFill>
                <a:latin typeface="Poppins"/>
                <a:ea typeface="Poppins"/>
                <a:cs typeface="Poppins"/>
                <a:sym typeface="Poppins"/>
              </a:endParaRPr>
            </a:p>
          </p:txBody>
        </p:sp>
        <p:sp>
          <p:nvSpPr>
            <p:cNvPr id="326" name="Google Shape;326;p44"/>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Cardamom</a:t>
              </a:r>
              <a:endParaRPr b="0" i="0" sz="1600" u="none" cap="none" strike="noStrike">
                <a:solidFill>
                  <a:schemeClr val="dk2"/>
                </a:solidFill>
                <a:latin typeface="Poppins"/>
                <a:ea typeface="Poppins"/>
                <a:cs typeface="Poppins"/>
                <a:sym typeface="Poppins"/>
              </a:endParaRPr>
            </a:p>
          </p:txBody>
        </p:sp>
      </p:grpSp>
      <p:pic>
        <p:nvPicPr>
          <p:cNvPr id="327" name="Google Shape;327;p44" title="1498172281_kapulaga-jawa-rempah-yang-kaya-nutrisi-dan-manfaat.jpg"/>
          <p:cNvPicPr preferRelativeResize="0"/>
          <p:nvPr/>
        </p:nvPicPr>
        <p:blipFill rotWithShape="1">
          <a:blip r:embed="rId4">
            <a:alphaModFix/>
          </a:blip>
          <a:srcRect b="5697" l="0" r="0" t="5697"/>
          <a:stretch/>
        </p:blipFill>
        <p:spPr>
          <a:xfrm>
            <a:off x="195675" y="1067600"/>
            <a:ext cx="2817900" cy="1667100"/>
          </a:xfrm>
          <a:prstGeom prst="roundRect">
            <a:avLst>
              <a:gd fmla="val 16667" name="adj"/>
            </a:avLst>
          </a:prstGeom>
          <a:noFill/>
          <a:ln>
            <a:noFill/>
          </a:ln>
        </p:spPr>
      </p:pic>
      <p:grpSp>
        <p:nvGrpSpPr>
          <p:cNvPr id="328" name="Google Shape;328;p44"/>
          <p:cNvGrpSpPr/>
          <p:nvPr/>
        </p:nvGrpSpPr>
        <p:grpSpPr>
          <a:xfrm>
            <a:off x="3163096" y="1067594"/>
            <a:ext cx="2817801" cy="3359024"/>
            <a:chOff x="5226781" y="3992479"/>
            <a:chExt cx="2025301" cy="1226100"/>
          </a:xfrm>
        </p:grpSpPr>
        <p:sp>
          <p:nvSpPr>
            <p:cNvPr id="329" name="Google Shape;329;p44"/>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30" name="Google Shape;330;p44"/>
            <p:cNvSpPr txBox="1"/>
            <p:nvPr/>
          </p:nvSpPr>
          <p:spPr>
            <a:xfrm>
              <a:off x="5281829" y="4802010"/>
              <a:ext cx="1915200" cy="34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Cloves are aromatic, warm spices rich in eugenol, aiding digestion, reducing inflammation, boosting immunity, and flavoring foods, drinks, and kretek.</a:t>
              </a:r>
              <a:endParaRPr b="0" i="0" sz="1100" u="none" cap="none" strike="noStrike">
                <a:solidFill>
                  <a:srgbClr val="3F3F3F"/>
                </a:solidFill>
                <a:latin typeface="Poppins"/>
                <a:ea typeface="Poppins"/>
                <a:cs typeface="Poppins"/>
                <a:sym typeface="Poppins"/>
              </a:endParaRPr>
            </a:p>
          </p:txBody>
        </p:sp>
        <p:sp>
          <p:nvSpPr>
            <p:cNvPr id="331" name="Google Shape;331;p44"/>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Cloves</a:t>
              </a:r>
              <a:endParaRPr b="0" i="0" sz="1600" u="none" cap="none" strike="noStrike">
                <a:solidFill>
                  <a:schemeClr val="dk2"/>
                </a:solidFill>
                <a:latin typeface="Poppins"/>
                <a:ea typeface="Poppins"/>
                <a:cs typeface="Poppins"/>
                <a:sym typeface="Poppins"/>
              </a:endParaRPr>
            </a:p>
          </p:txBody>
        </p:sp>
      </p:grpSp>
      <p:pic>
        <p:nvPicPr>
          <p:cNvPr id="332" name="Google Shape;332;p44" title="1441829854_top-view-dried-cloves-with-wooden-spoon-1.jpg"/>
          <p:cNvPicPr preferRelativeResize="0"/>
          <p:nvPr/>
        </p:nvPicPr>
        <p:blipFill rotWithShape="1">
          <a:blip r:embed="rId5">
            <a:alphaModFix/>
          </a:blip>
          <a:srcRect b="5650" l="0" r="0" t="5650"/>
          <a:stretch/>
        </p:blipFill>
        <p:spPr>
          <a:xfrm>
            <a:off x="3162963" y="1067600"/>
            <a:ext cx="2817900" cy="1667100"/>
          </a:xfrm>
          <a:prstGeom prst="roundRect">
            <a:avLst>
              <a:gd fmla="val 16667" name="adj"/>
            </a:avLst>
          </a:prstGeom>
          <a:noFill/>
          <a:ln>
            <a:noFill/>
          </a:ln>
        </p:spPr>
      </p:pic>
      <p:grpSp>
        <p:nvGrpSpPr>
          <p:cNvPr id="333" name="Google Shape;333;p44"/>
          <p:cNvGrpSpPr/>
          <p:nvPr/>
        </p:nvGrpSpPr>
        <p:grpSpPr>
          <a:xfrm>
            <a:off x="6130526" y="1027319"/>
            <a:ext cx="2817808" cy="3359024"/>
            <a:chOff x="5226776" y="3992479"/>
            <a:chExt cx="2025306" cy="1226100"/>
          </a:xfrm>
        </p:grpSpPr>
        <p:sp>
          <p:nvSpPr>
            <p:cNvPr id="334" name="Google Shape;334;p44"/>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35" name="Google Shape;335;p44"/>
            <p:cNvSpPr txBox="1"/>
            <p:nvPr/>
          </p:nvSpPr>
          <p:spPr>
            <a:xfrm>
              <a:off x="5281829" y="4802010"/>
              <a:ext cx="1915200" cy="34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Dried Turmeric is a golden, aromatic spice rich in curcumin, aiding digestion, reducing inflammation, boosting immunity, and enhancing foods and drinks.</a:t>
              </a:r>
              <a:endParaRPr b="0" i="0" sz="1100" u="none" cap="none" strike="noStrike">
                <a:solidFill>
                  <a:srgbClr val="3F3F3F"/>
                </a:solidFill>
                <a:latin typeface="Poppins"/>
                <a:ea typeface="Poppins"/>
                <a:cs typeface="Poppins"/>
                <a:sym typeface="Poppins"/>
              </a:endParaRPr>
            </a:p>
          </p:txBody>
        </p:sp>
        <p:sp>
          <p:nvSpPr>
            <p:cNvPr id="336" name="Google Shape;336;p44"/>
            <p:cNvSpPr/>
            <p:nvPr/>
          </p:nvSpPr>
          <p:spPr>
            <a:xfrm>
              <a:off x="5226776" y="4649310"/>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2"/>
                  </a:solidFill>
                  <a:latin typeface="Poppins"/>
                  <a:ea typeface="Poppins"/>
                  <a:cs typeface="Poppins"/>
                  <a:sym typeface="Poppins"/>
                </a:rPr>
                <a:t>Dried Turmeric</a:t>
              </a:r>
              <a:endParaRPr b="0" i="0" sz="1800" u="none" cap="none" strike="noStrike">
                <a:solidFill>
                  <a:schemeClr val="dk2"/>
                </a:solidFill>
                <a:latin typeface="Poppins"/>
                <a:ea typeface="Poppins"/>
                <a:cs typeface="Poppins"/>
                <a:sym typeface="Poppins"/>
              </a:endParaRPr>
            </a:p>
          </p:txBody>
        </p:sp>
      </p:grpSp>
      <p:pic>
        <p:nvPicPr>
          <p:cNvPr id="337" name="Google Shape;337;p44" title="1438263163_wwas.jpg"/>
          <p:cNvPicPr preferRelativeResize="0"/>
          <p:nvPr/>
        </p:nvPicPr>
        <p:blipFill rotWithShape="1">
          <a:blip r:embed="rId6">
            <a:alphaModFix/>
          </a:blip>
          <a:srcRect b="20414" l="0" r="0" t="20421"/>
          <a:stretch/>
        </p:blipFill>
        <p:spPr>
          <a:xfrm>
            <a:off x="6130400" y="1027325"/>
            <a:ext cx="2817900" cy="1667100"/>
          </a:xfrm>
          <a:prstGeom prst="roundRect">
            <a:avLst>
              <a:gd fmla="val 16667" name="adj"/>
            </a:avLst>
          </a:prstGeom>
          <a:noFill/>
          <a:ln>
            <a:noFill/>
          </a:ln>
        </p:spPr>
      </p:pic>
      <p:sp>
        <p:nvSpPr>
          <p:cNvPr id="338" name="Google Shape;338;p44"/>
          <p:cNvSpPr txBox="1"/>
          <p:nvPr/>
        </p:nvSpPr>
        <p:spPr>
          <a:xfrm>
            <a:off x="1776050"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45"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344" name="Google Shape;344;p45"/>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Others: Indonesian Spices</a:t>
            </a:r>
            <a:endParaRPr>
              <a:solidFill>
                <a:schemeClr val="lt1"/>
              </a:solidFill>
              <a:latin typeface="Poppins"/>
              <a:ea typeface="Poppins"/>
              <a:cs typeface="Poppins"/>
              <a:sym typeface="Poppins"/>
            </a:endParaRPr>
          </a:p>
        </p:txBody>
      </p:sp>
      <p:grpSp>
        <p:nvGrpSpPr>
          <p:cNvPr id="345" name="Google Shape;345;p45"/>
          <p:cNvGrpSpPr/>
          <p:nvPr/>
        </p:nvGrpSpPr>
        <p:grpSpPr>
          <a:xfrm>
            <a:off x="206799" y="1047469"/>
            <a:ext cx="2025301" cy="3359024"/>
            <a:chOff x="5226781" y="3992479"/>
            <a:chExt cx="2025301" cy="1226100"/>
          </a:xfrm>
        </p:grpSpPr>
        <p:sp>
          <p:nvSpPr>
            <p:cNvPr id="346" name="Google Shape;346;p45"/>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47" name="Google Shape;347;p45"/>
            <p:cNvSpPr txBox="1"/>
            <p:nvPr/>
          </p:nvSpPr>
          <p:spPr>
            <a:xfrm>
              <a:off x="5226782" y="4749375"/>
              <a:ext cx="2025300" cy="4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Dried Ginger is a warm, aromatic spice that relieves colds, nausea, boosts immunity, and is widely used in food and herbal drinks.</a:t>
              </a:r>
              <a:endParaRPr b="0" i="0" sz="1200" u="none" cap="none" strike="noStrike">
                <a:solidFill>
                  <a:srgbClr val="3F3F3F"/>
                </a:solidFill>
                <a:latin typeface="Poppins"/>
                <a:ea typeface="Poppins"/>
                <a:cs typeface="Poppins"/>
                <a:sym typeface="Poppins"/>
              </a:endParaRPr>
            </a:p>
          </p:txBody>
        </p:sp>
        <p:sp>
          <p:nvSpPr>
            <p:cNvPr id="348" name="Google Shape;348;p45"/>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Dried Ginger</a:t>
              </a:r>
              <a:endParaRPr b="0" i="0" sz="1600" u="none" cap="none" strike="noStrike">
                <a:solidFill>
                  <a:schemeClr val="dk2"/>
                </a:solidFill>
                <a:latin typeface="Poppins"/>
                <a:ea typeface="Poppins"/>
                <a:cs typeface="Poppins"/>
                <a:sym typeface="Poppins"/>
              </a:endParaRPr>
            </a:p>
          </p:txBody>
        </p:sp>
      </p:grpSp>
      <p:pic>
        <p:nvPicPr>
          <p:cNvPr id="349" name="Google Shape;349;p45" title="1328492821_5b7a31713a782a00316c5a3992cc2b99.jpg"/>
          <p:cNvPicPr preferRelativeResize="0"/>
          <p:nvPr/>
        </p:nvPicPr>
        <p:blipFill rotWithShape="1">
          <a:blip r:embed="rId4">
            <a:alphaModFix/>
          </a:blip>
          <a:srcRect b="10912" l="0" r="0" t="10906"/>
          <a:stretch/>
        </p:blipFill>
        <p:spPr>
          <a:xfrm>
            <a:off x="206800" y="1047463"/>
            <a:ext cx="2025300" cy="1583400"/>
          </a:xfrm>
          <a:prstGeom prst="roundRect">
            <a:avLst>
              <a:gd fmla="val 16667" name="adj"/>
            </a:avLst>
          </a:prstGeom>
          <a:noFill/>
          <a:ln>
            <a:noFill/>
          </a:ln>
        </p:spPr>
      </p:pic>
      <p:grpSp>
        <p:nvGrpSpPr>
          <p:cNvPr id="350" name="Google Shape;350;p45"/>
          <p:cNvGrpSpPr/>
          <p:nvPr/>
        </p:nvGrpSpPr>
        <p:grpSpPr>
          <a:xfrm>
            <a:off x="2446649" y="1047469"/>
            <a:ext cx="2025301" cy="3359024"/>
            <a:chOff x="5226781" y="3992479"/>
            <a:chExt cx="2025301" cy="1226100"/>
          </a:xfrm>
        </p:grpSpPr>
        <p:sp>
          <p:nvSpPr>
            <p:cNvPr id="351" name="Google Shape;351;p45"/>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52" name="Google Shape;352;p45"/>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Galangal (Lengkuas) is a spicy-aromatic spice that aids digestion, reduces inflammation, boosts immunity, and flavors Asian dishes.</a:t>
              </a:r>
              <a:endParaRPr b="0" i="0" sz="1100" u="none" cap="none" strike="noStrike">
                <a:solidFill>
                  <a:srgbClr val="3F3F3F"/>
                </a:solidFill>
                <a:latin typeface="Poppins"/>
                <a:ea typeface="Poppins"/>
                <a:cs typeface="Poppins"/>
                <a:sym typeface="Poppins"/>
              </a:endParaRPr>
            </a:p>
          </p:txBody>
        </p:sp>
        <p:sp>
          <p:nvSpPr>
            <p:cNvPr id="353" name="Google Shape;353;p45"/>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Galangal</a:t>
              </a:r>
              <a:endParaRPr b="0" i="0" sz="1600" u="none" cap="none" strike="noStrike">
                <a:solidFill>
                  <a:schemeClr val="dk2"/>
                </a:solidFill>
                <a:latin typeface="Poppins"/>
                <a:ea typeface="Poppins"/>
                <a:cs typeface="Poppins"/>
                <a:sym typeface="Poppins"/>
              </a:endParaRPr>
            </a:p>
          </p:txBody>
        </p:sp>
      </p:grpSp>
      <p:pic>
        <p:nvPicPr>
          <p:cNvPr id="354" name="Google Shape;354;p45" title="285347300_834077_720.jpg"/>
          <p:cNvPicPr preferRelativeResize="0"/>
          <p:nvPr/>
        </p:nvPicPr>
        <p:blipFill rotWithShape="1">
          <a:blip r:embed="rId5">
            <a:alphaModFix/>
          </a:blip>
          <a:srcRect b="5325" l="0" r="0" t="5325"/>
          <a:stretch/>
        </p:blipFill>
        <p:spPr>
          <a:xfrm>
            <a:off x="2446650" y="1047463"/>
            <a:ext cx="2025300" cy="1583400"/>
          </a:xfrm>
          <a:prstGeom prst="roundRect">
            <a:avLst>
              <a:gd fmla="val 16667" name="adj"/>
            </a:avLst>
          </a:prstGeom>
          <a:noFill/>
          <a:ln>
            <a:noFill/>
          </a:ln>
        </p:spPr>
      </p:pic>
      <p:grpSp>
        <p:nvGrpSpPr>
          <p:cNvPr id="355" name="Google Shape;355;p45"/>
          <p:cNvGrpSpPr/>
          <p:nvPr/>
        </p:nvGrpSpPr>
        <p:grpSpPr>
          <a:xfrm>
            <a:off x="4686499" y="1047469"/>
            <a:ext cx="2025301" cy="3359024"/>
            <a:chOff x="5226781" y="3992479"/>
            <a:chExt cx="2025301" cy="1226100"/>
          </a:xfrm>
        </p:grpSpPr>
        <p:sp>
          <p:nvSpPr>
            <p:cNvPr id="356" name="Google Shape;356;p45"/>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57" name="Google Shape;357;p45"/>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Nutmeg is a warm, sweet-spicy spice that aids digestion, improves sleep, relieves pain, and flavors foods, drinks, and desserts.</a:t>
              </a:r>
              <a:endParaRPr b="0" i="0" sz="1100" u="none" cap="none" strike="noStrike">
                <a:solidFill>
                  <a:srgbClr val="3F3F3F"/>
                </a:solidFill>
                <a:latin typeface="Poppins"/>
                <a:ea typeface="Poppins"/>
                <a:cs typeface="Poppins"/>
                <a:sym typeface="Poppins"/>
              </a:endParaRPr>
            </a:p>
          </p:txBody>
        </p:sp>
        <p:sp>
          <p:nvSpPr>
            <p:cNvPr id="358" name="Google Shape;358;p45"/>
            <p:cNvSpPr/>
            <p:nvPr/>
          </p:nvSpPr>
          <p:spPr>
            <a:xfrm>
              <a:off x="5226781" y="4611964"/>
              <a:ext cx="19935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Nutmeg</a:t>
              </a:r>
              <a:endParaRPr b="0" i="0" sz="1600" u="none" cap="none" strike="noStrike">
                <a:solidFill>
                  <a:schemeClr val="dk2"/>
                </a:solidFill>
                <a:latin typeface="Poppins"/>
                <a:ea typeface="Poppins"/>
                <a:cs typeface="Poppins"/>
                <a:sym typeface="Poppins"/>
              </a:endParaRPr>
            </a:p>
          </p:txBody>
        </p:sp>
      </p:grpSp>
      <p:pic>
        <p:nvPicPr>
          <p:cNvPr id="359" name="Google Shape;359;p45" title="8947934_FotoJet-3-3942150488.jpg"/>
          <p:cNvPicPr preferRelativeResize="0"/>
          <p:nvPr/>
        </p:nvPicPr>
        <p:blipFill rotWithShape="1">
          <a:blip r:embed="rId6">
            <a:alphaModFix/>
          </a:blip>
          <a:srcRect b="0" l="7367" r="7358" t="0"/>
          <a:stretch/>
        </p:blipFill>
        <p:spPr>
          <a:xfrm>
            <a:off x="4686500" y="1047463"/>
            <a:ext cx="2025300" cy="1583400"/>
          </a:xfrm>
          <a:prstGeom prst="roundRect">
            <a:avLst>
              <a:gd fmla="val 16667" name="adj"/>
            </a:avLst>
          </a:prstGeom>
          <a:noFill/>
          <a:ln>
            <a:noFill/>
          </a:ln>
        </p:spPr>
      </p:pic>
      <p:grpSp>
        <p:nvGrpSpPr>
          <p:cNvPr id="360" name="Google Shape;360;p45"/>
          <p:cNvGrpSpPr/>
          <p:nvPr/>
        </p:nvGrpSpPr>
        <p:grpSpPr>
          <a:xfrm>
            <a:off x="6897700" y="1047469"/>
            <a:ext cx="2124750" cy="3359024"/>
            <a:chOff x="5226782" y="3992479"/>
            <a:chExt cx="2124750" cy="1226100"/>
          </a:xfrm>
        </p:grpSpPr>
        <p:sp>
          <p:nvSpPr>
            <p:cNvPr id="361" name="Google Shape;361;p45"/>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62" name="Google Shape;362;p45"/>
            <p:cNvSpPr txBox="1"/>
            <p:nvPr/>
          </p:nvSpPr>
          <p:spPr>
            <a:xfrm>
              <a:off x="5255432" y="4729874"/>
              <a:ext cx="2096100" cy="4509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1200"/>
                </a:spcAft>
                <a:buClr>
                  <a:srgbClr val="000000"/>
                </a:buClr>
                <a:buSzPts val="1100"/>
                <a:buFont typeface="Arial"/>
                <a:buNone/>
              </a:pPr>
              <a:r>
                <a:rPr b="0" i="0" lang="en" sz="1100" u="none" cap="none" strike="noStrike">
                  <a:solidFill>
                    <a:srgbClr val="3F3F3F"/>
                  </a:solidFill>
                  <a:latin typeface="Poppins"/>
                  <a:ea typeface="Poppins"/>
                  <a:cs typeface="Poppins"/>
                  <a:sym typeface="Poppins"/>
                </a:rPr>
                <a:t>Dried Bay Leaves are aromatic spices that aid digestion, support immunity, reduce cholesterol, and enhance soups, stews, curries.</a:t>
              </a:r>
              <a:endParaRPr b="0" i="0" sz="1100" u="none" cap="none" strike="noStrike">
                <a:solidFill>
                  <a:srgbClr val="3F3F3F"/>
                </a:solidFill>
                <a:latin typeface="Poppins"/>
                <a:ea typeface="Poppins"/>
                <a:cs typeface="Poppins"/>
                <a:sym typeface="Poppins"/>
              </a:endParaRPr>
            </a:p>
          </p:txBody>
        </p:sp>
        <p:sp>
          <p:nvSpPr>
            <p:cNvPr id="363" name="Google Shape;363;p45"/>
            <p:cNvSpPr/>
            <p:nvPr/>
          </p:nvSpPr>
          <p:spPr>
            <a:xfrm>
              <a:off x="525543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Poppins"/>
                  <a:ea typeface="Poppins"/>
                  <a:cs typeface="Poppins"/>
                  <a:sym typeface="Poppins"/>
                </a:rPr>
                <a:t>Dried Bay Leaves</a:t>
              </a:r>
              <a:endParaRPr b="0" i="0" sz="1400" u="none" cap="none" strike="noStrike">
                <a:solidFill>
                  <a:schemeClr val="dk2"/>
                </a:solidFill>
                <a:latin typeface="Poppins"/>
                <a:ea typeface="Poppins"/>
                <a:cs typeface="Poppins"/>
                <a:sym typeface="Poppins"/>
              </a:endParaRPr>
            </a:p>
          </p:txBody>
        </p:sp>
      </p:grpSp>
      <p:pic>
        <p:nvPicPr>
          <p:cNvPr id="364" name="Google Shape;364;p45" title="1369707524_34b147682ff06b17f57f48a364947bda.jpg"/>
          <p:cNvPicPr preferRelativeResize="0"/>
          <p:nvPr/>
        </p:nvPicPr>
        <p:blipFill rotWithShape="1">
          <a:blip r:embed="rId7">
            <a:alphaModFix/>
          </a:blip>
          <a:srcRect b="9362" l="0" r="0" t="9370"/>
          <a:stretch/>
        </p:blipFill>
        <p:spPr>
          <a:xfrm>
            <a:off x="6897700" y="1047463"/>
            <a:ext cx="2025300" cy="1583400"/>
          </a:xfrm>
          <a:prstGeom prst="roundRect">
            <a:avLst>
              <a:gd fmla="val 16667" name="adj"/>
            </a:avLst>
          </a:prstGeom>
          <a:noFill/>
          <a:ln>
            <a:noFill/>
          </a:ln>
        </p:spPr>
      </p:pic>
      <p:sp>
        <p:nvSpPr>
          <p:cNvPr id="365" name="Google Shape;365;p45"/>
          <p:cNvSpPr txBox="1"/>
          <p:nvPr/>
        </p:nvSpPr>
        <p:spPr>
          <a:xfrm>
            <a:off x="1776075"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46"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371" name="Google Shape;371;p46"/>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Fruits</a:t>
            </a:r>
            <a:endParaRPr>
              <a:solidFill>
                <a:schemeClr val="lt1"/>
              </a:solidFill>
              <a:latin typeface="Poppins"/>
              <a:ea typeface="Poppins"/>
              <a:cs typeface="Poppins"/>
              <a:sym typeface="Poppins"/>
            </a:endParaRPr>
          </a:p>
        </p:txBody>
      </p:sp>
      <p:grpSp>
        <p:nvGrpSpPr>
          <p:cNvPr id="372" name="Google Shape;372;p46"/>
          <p:cNvGrpSpPr/>
          <p:nvPr/>
        </p:nvGrpSpPr>
        <p:grpSpPr>
          <a:xfrm>
            <a:off x="195808" y="1067594"/>
            <a:ext cx="2817801" cy="3359024"/>
            <a:chOff x="5226781" y="3992479"/>
            <a:chExt cx="2025301" cy="1226100"/>
          </a:xfrm>
        </p:grpSpPr>
        <p:sp>
          <p:nvSpPr>
            <p:cNvPr id="373" name="Google Shape;373;p46"/>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74" name="Google Shape;374;p46"/>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Fresh Stinky Beans (Pete) from Indonesia are protein-rich, flavorful, aromatic, and ideal for stir-fries, sambals, curries, and gourmet dishes.</a:t>
              </a:r>
              <a:endParaRPr b="0" i="0" sz="1200" u="none" cap="none" strike="noStrike">
                <a:solidFill>
                  <a:srgbClr val="3F3F3F"/>
                </a:solidFill>
                <a:latin typeface="Poppins"/>
                <a:ea typeface="Poppins"/>
                <a:cs typeface="Poppins"/>
                <a:sym typeface="Poppins"/>
              </a:endParaRPr>
            </a:p>
          </p:txBody>
        </p:sp>
        <p:sp>
          <p:nvSpPr>
            <p:cNvPr id="375" name="Google Shape;375;p46"/>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Fresh Stinky Beans </a:t>
              </a:r>
              <a:endParaRPr b="0" i="0" sz="1600" u="none" cap="none" strike="noStrike">
                <a:solidFill>
                  <a:schemeClr val="dk2"/>
                </a:solidFill>
                <a:latin typeface="Poppins"/>
                <a:ea typeface="Poppins"/>
                <a:cs typeface="Poppins"/>
                <a:sym typeface="Poppins"/>
              </a:endParaRPr>
            </a:p>
          </p:txBody>
        </p:sp>
      </p:grpSp>
      <p:pic>
        <p:nvPicPr>
          <p:cNvPr id="376" name="Google Shape;376;p46" title="1327026590_apakah-pete-mengandung-kolesterol-begini-penjelasannya-lxs.jpg"/>
          <p:cNvPicPr preferRelativeResize="0"/>
          <p:nvPr/>
        </p:nvPicPr>
        <p:blipFill rotWithShape="1">
          <a:blip r:embed="rId4">
            <a:alphaModFix/>
          </a:blip>
          <a:srcRect b="5632" l="0" r="0" t="5626"/>
          <a:stretch/>
        </p:blipFill>
        <p:spPr>
          <a:xfrm>
            <a:off x="195675" y="1067600"/>
            <a:ext cx="2817900" cy="1667100"/>
          </a:xfrm>
          <a:prstGeom prst="roundRect">
            <a:avLst>
              <a:gd fmla="val 16667" name="adj"/>
            </a:avLst>
          </a:prstGeom>
          <a:noFill/>
          <a:ln>
            <a:noFill/>
          </a:ln>
        </p:spPr>
      </p:pic>
      <p:grpSp>
        <p:nvGrpSpPr>
          <p:cNvPr id="377" name="Google Shape;377;p46"/>
          <p:cNvGrpSpPr/>
          <p:nvPr/>
        </p:nvGrpSpPr>
        <p:grpSpPr>
          <a:xfrm>
            <a:off x="3163096" y="1067594"/>
            <a:ext cx="2817801" cy="3359024"/>
            <a:chOff x="5226781" y="3992479"/>
            <a:chExt cx="2025301" cy="1226100"/>
          </a:xfrm>
        </p:grpSpPr>
        <p:sp>
          <p:nvSpPr>
            <p:cNvPr id="378" name="Google Shape;378;p46"/>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79" name="Google Shape;379;p46"/>
            <p:cNvSpPr txBox="1"/>
            <p:nvPr/>
          </p:nvSpPr>
          <p:spPr>
            <a:xfrm>
              <a:off x="5281829" y="480201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Premium Vanilla Beans from Indonesia, sun-cured for rich aroma and flavor, ideal for gourmet foods, beverages, cosmetics, and fragrance industries.</a:t>
              </a:r>
              <a:endParaRPr b="0" i="0" sz="1100" u="none" cap="none" strike="noStrike">
                <a:solidFill>
                  <a:srgbClr val="3F3F3F"/>
                </a:solidFill>
                <a:latin typeface="Poppins"/>
                <a:ea typeface="Poppins"/>
                <a:cs typeface="Poppins"/>
                <a:sym typeface="Poppins"/>
              </a:endParaRPr>
            </a:p>
          </p:txBody>
        </p:sp>
        <p:sp>
          <p:nvSpPr>
            <p:cNvPr id="380" name="Google Shape;380;p46"/>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Vanilla Beans</a:t>
              </a:r>
              <a:endParaRPr b="0" i="0" sz="1600" u="none" cap="none" strike="noStrike">
                <a:solidFill>
                  <a:schemeClr val="dk2"/>
                </a:solidFill>
                <a:latin typeface="Poppins"/>
                <a:ea typeface="Poppins"/>
                <a:cs typeface="Poppins"/>
                <a:sym typeface="Poppins"/>
              </a:endParaRPr>
            </a:p>
          </p:txBody>
        </p:sp>
      </p:grpSp>
      <p:pic>
        <p:nvPicPr>
          <p:cNvPr id="381" name="Google Shape;381;p46" title="727577392_fd7677aa-2488-44d6-a6ea-fe44ebf61ba5.jpg"/>
          <p:cNvPicPr preferRelativeResize="0"/>
          <p:nvPr/>
        </p:nvPicPr>
        <p:blipFill rotWithShape="1">
          <a:blip r:embed="rId5">
            <a:alphaModFix/>
          </a:blip>
          <a:srcRect b="41138" l="380" r="-376" t="25584"/>
          <a:stretch/>
        </p:blipFill>
        <p:spPr>
          <a:xfrm>
            <a:off x="3162963" y="1067600"/>
            <a:ext cx="2817900" cy="1667100"/>
          </a:xfrm>
          <a:prstGeom prst="roundRect">
            <a:avLst>
              <a:gd fmla="val 16667" name="adj"/>
            </a:avLst>
          </a:prstGeom>
          <a:noFill/>
          <a:ln>
            <a:noFill/>
          </a:ln>
        </p:spPr>
      </p:pic>
      <p:grpSp>
        <p:nvGrpSpPr>
          <p:cNvPr id="382" name="Google Shape;382;p46"/>
          <p:cNvGrpSpPr/>
          <p:nvPr/>
        </p:nvGrpSpPr>
        <p:grpSpPr>
          <a:xfrm>
            <a:off x="6130526" y="1027319"/>
            <a:ext cx="2817808" cy="3359024"/>
            <a:chOff x="5226776" y="3992479"/>
            <a:chExt cx="2025306" cy="1226100"/>
          </a:xfrm>
        </p:grpSpPr>
        <p:sp>
          <p:nvSpPr>
            <p:cNvPr id="383" name="Google Shape;383;p46"/>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84" name="Google Shape;384;p46"/>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Fresh Okra (Lady’s Finger) are nutrient-rich, tender green pods, ideal for stews, curries, stir-fries, supporting digestion and immune health.</a:t>
              </a:r>
              <a:endParaRPr b="0" i="0" sz="1200" u="none" cap="none" strike="noStrike">
                <a:solidFill>
                  <a:srgbClr val="3F3F3F"/>
                </a:solidFill>
                <a:latin typeface="Poppins"/>
                <a:ea typeface="Poppins"/>
                <a:cs typeface="Poppins"/>
                <a:sym typeface="Poppins"/>
              </a:endParaRPr>
            </a:p>
          </p:txBody>
        </p:sp>
        <p:sp>
          <p:nvSpPr>
            <p:cNvPr id="385" name="Google Shape;385;p46"/>
            <p:cNvSpPr/>
            <p:nvPr/>
          </p:nvSpPr>
          <p:spPr>
            <a:xfrm>
              <a:off x="5226776" y="4649310"/>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2"/>
                  </a:solidFill>
                  <a:latin typeface="Poppins"/>
                  <a:ea typeface="Poppins"/>
                  <a:cs typeface="Poppins"/>
                  <a:sym typeface="Poppins"/>
                </a:rPr>
                <a:t>Okra</a:t>
              </a:r>
              <a:endParaRPr b="0" i="0" sz="1800" u="none" cap="none" strike="noStrike">
                <a:solidFill>
                  <a:schemeClr val="dk2"/>
                </a:solidFill>
                <a:latin typeface="Poppins"/>
                <a:ea typeface="Poppins"/>
                <a:cs typeface="Poppins"/>
                <a:sym typeface="Poppins"/>
              </a:endParaRPr>
            </a:p>
          </p:txBody>
        </p:sp>
      </p:grpSp>
      <p:pic>
        <p:nvPicPr>
          <p:cNvPr id="386" name="Google Shape;386;p46" title="401628857_okra2-1024x680.jpg"/>
          <p:cNvPicPr preferRelativeResize="0"/>
          <p:nvPr/>
        </p:nvPicPr>
        <p:blipFill rotWithShape="1">
          <a:blip r:embed="rId6">
            <a:alphaModFix/>
          </a:blip>
          <a:srcRect b="5461" l="0" r="0" t="5451"/>
          <a:stretch/>
        </p:blipFill>
        <p:spPr>
          <a:xfrm>
            <a:off x="6130400" y="1027325"/>
            <a:ext cx="2817900" cy="1667100"/>
          </a:xfrm>
          <a:prstGeom prst="roundRect">
            <a:avLst>
              <a:gd fmla="val 16667" name="adj"/>
            </a:avLst>
          </a:prstGeom>
          <a:noFill/>
          <a:ln>
            <a:noFill/>
          </a:ln>
        </p:spPr>
      </p:pic>
      <p:sp>
        <p:nvSpPr>
          <p:cNvPr id="387" name="Google Shape;387;p46"/>
          <p:cNvSpPr txBox="1"/>
          <p:nvPr/>
        </p:nvSpPr>
        <p:spPr>
          <a:xfrm>
            <a:off x="1768375"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47"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393" name="Google Shape;393;p47"/>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rPr>
              <a:t>Fruits</a:t>
            </a:r>
            <a:endParaRPr>
              <a:solidFill>
                <a:schemeClr val="lt1"/>
              </a:solidFill>
            </a:endParaRPr>
          </a:p>
        </p:txBody>
      </p:sp>
      <p:grpSp>
        <p:nvGrpSpPr>
          <p:cNvPr id="394" name="Google Shape;394;p47"/>
          <p:cNvGrpSpPr/>
          <p:nvPr/>
        </p:nvGrpSpPr>
        <p:grpSpPr>
          <a:xfrm>
            <a:off x="206408" y="1067594"/>
            <a:ext cx="2817801" cy="3359024"/>
            <a:chOff x="5226781" y="3992479"/>
            <a:chExt cx="2025301" cy="1226100"/>
          </a:xfrm>
        </p:grpSpPr>
        <p:sp>
          <p:nvSpPr>
            <p:cNvPr id="395" name="Google Shape;395;p47"/>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96" name="Google Shape;396;p47"/>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Indonesian Bananas are naturally sweet, soft, and nutritious, perfect for fresh consumption or as raw material for the food industry worldwide.</a:t>
              </a:r>
              <a:endParaRPr b="0" i="0" sz="1200" u="none" cap="none" strike="noStrike">
                <a:solidFill>
                  <a:srgbClr val="3F3F3F"/>
                </a:solidFill>
                <a:latin typeface="Poppins"/>
                <a:ea typeface="Poppins"/>
                <a:cs typeface="Poppins"/>
                <a:sym typeface="Poppins"/>
              </a:endParaRPr>
            </a:p>
          </p:txBody>
        </p:sp>
        <p:sp>
          <p:nvSpPr>
            <p:cNvPr id="397" name="Google Shape;397;p47"/>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Bananas</a:t>
              </a:r>
              <a:endParaRPr b="0" i="0" sz="1600" u="none" cap="none" strike="noStrike">
                <a:solidFill>
                  <a:schemeClr val="dk2"/>
                </a:solidFill>
                <a:latin typeface="Poppins"/>
                <a:ea typeface="Poppins"/>
                <a:cs typeface="Poppins"/>
                <a:sym typeface="Poppins"/>
              </a:endParaRPr>
            </a:p>
          </p:txBody>
        </p:sp>
      </p:grpSp>
      <p:pic>
        <p:nvPicPr>
          <p:cNvPr id="398" name="Google Shape;398;p47" title="2110916293_2.jpg"/>
          <p:cNvPicPr preferRelativeResize="0"/>
          <p:nvPr/>
        </p:nvPicPr>
        <p:blipFill rotWithShape="1">
          <a:blip r:embed="rId4">
            <a:alphaModFix/>
          </a:blip>
          <a:srcRect b="8464" l="0" r="0" t="8472"/>
          <a:stretch/>
        </p:blipFill>
        <p:spPr>
          <a:xfrm>
            <a:off x="206275" y="1067600"/>
            <a:ext cx="2817900" cy="1667100"/>
          </a:xfrm>
          <a:prstGeom prst="roundRect">
            <a:avLst>
              <a:gd fmla="val 16667" name="adj"/>
            </a:avLst>
          </a:prstGeom>
          <a:noFill/>
          <a:ln>
            <a:noFill/>
          </a:ln>
        </p:spPr>
      </p:pic>
      <p:grpSp>
        <p:nvGrpSpPr>
          <p:cNvPr id="399" name="Google Shape;399;p47"/>
          <p:cNvGrpSpPr/>
          <p:nvPr/>
        </p:nvGrpSpPr>
        <p:grpSpPr>
          <a:xfrm>
            <a:off x="3173696" y="1067594"/>
            <a:ext cx="2817801" cy="3359024"/>
            <a:chOff x="5226781" y="3992479"/>
            <a:chExt cx="2025301" cy="1226100"/>
          </a:xfrm>
        </p:grpSpPr>
        <p:sp>
          <p:nvSpPr>
            <p:cNvPr id="400" name="Google Shape;400;p47"/>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01" name="Google Shape;401;p47"/>
            <p:cNvSpPr txBox="1"/>
            <p:nvPr/>
          </p:nvSpPr>
          <p:spPr>
            <a:xfrm>
              <a:off x="5281829" y="4802010"/>
              <a:ext cx="1915200" cy="34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Indonesian Avocados are creamy, flavorful, and nutrient-rich, harvested at peak ripeness, ideal for fresh consumption and culinary uses worldwide.</a:t>
              </a:r>
              <a:endParaRPr b="0" i="0" sz="1100" u="none" cap="none" strike="noStrike">
                <a:solidFill>
                  <a:srgbClr val="3F3F3F"/>
                </a:solidFill>
                <a:latin typeface="Poppins"/>
                <a:ea typeface="Poppins"/>
                <a:cs typeface="Poppins"/>
                <a:sym typeface="Poppins"/>
              </a:endParaRPr>
            </a:p>
          </p:txBody>
        </p:sp>
        <p:sp>
          <p:nvSpPr>
            <p:cNvPr id="402" name="Google Shape;402;p47"/>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Avocados</a:t>
              </a:r>
              <a:endParaRPr b="0" i="0" sz="1600" u="none" cap="none" strike="noStrike">
                <a:solidFill>
                  <a:schemeClr val="dk2"/>
                </a:solidFill>
                <a:latin typeface="Poppins"/>
                <a:ea typeface="Poppins"/>
                <a:cs typeface="Poppins"/>
                <a:sym typeface="Poppins"/>
              </a:endParaRPr>
            </a:p>
          </p:txBody>
        </p:sp>
      </p:grpSp>
      <p:pic>
        <p:nvPicPr>
          <p:cNvPr id="403" name="Google Shape;403;p47" title="327936892_115867469.jpg"/>
          <p:cNvPicPr preferRelativeResize="0"/>
          <p:nvPr/>
        </p:nvPicPr>
        <p:blipFill rotWithShape="1">
          <a:blip r:embed="rId5">
            <a:alphaModFix/>
          </a:blip>
          <a:srcRect b="5632" l="0" r="0" t="5626"/>
          <a:stretch/>
        </p:blipFill>
        <p:spPr>
          <a:xfrm>
            <a:off x="3173563" y="1067600"/>
            <a:ext cx="2817900" cy="1667100"/>
          </a:xfrm>
          <a:prstGeom prst="roundRect">
            <a:avLst>
              <a:gd fmla="val 16667" name="adj"/>
            </a:avLst>
          </a:prstGeom>
          <a:noFill/>
          <a:ln>
            <a:noFill/>
          </a:ln>
        </p:spPr>
      </p:pic>
      <p:grpSp>
        <p:nvGrpSpPr>
          <p:cNvPr id="404" name="Google Shape;404;p47"/>
          <p:cNvGrpSpPr/>
          <p:nvPr/>
        </p:nvGrpSpPr>
        <p:grpSpPr>
          <a:xfrm>
            <a:off x="6141126" y="1027319"/>
            <a:ext cx="2817808" cy="3359024"/>
            <a:chOff x="5226776" y="3992479"/>
            <a:chExt cx="2025306" cy="1226100"/>
          </a:xfrm>
        </p:grpSpPr>
        <p:sp>
          <p:nvSpPr>
            <p:cNvPr id="405" name="Google Shape;405;p47"/>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06" name="Google Shape;406;p47"/>
            <p:cNvSpPr txBox="1"/>
            <p:nvPr/>
          </p:nvSpPr>
          <p:spPr>
            <a:xfrm>
              <a:off x="5281829" y="4802010"/>
              <a:ext cx="1915200" cy="34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Indonesian Tropical Mangoes are sweet, fragrant, and juicy with thick flesh, carefully harvested and packaged to meet premium international standards.</a:t>
              </a:r>
              <a:endParaRPr b="0" i="0" sz="1100" u="none" cap="none" strike="noStrike">
                <a:solidFill>
                  <a:srgbClr val="3F3F3F"/>
                </a:solidFill>
                <a:latin typeface="Poppins"/>
                <a:ea typeface="Poppins"/>
                <a:cs typeface="Poppins"/>
                <a:sym typeface="Poppins"/>
              </a:endParaRPr>
            </a:p>
          </p:txBody>
        </p:sp>
        <p:sp>
          <p:nvSpPr>
            <p:cNvPr id="407" name="Google Shape;407;p47"/>
            <p:cNvSpPr/>
            <p:nvPr/>
          </p:nvSpPr>
          <p:spPr>
            <a:xfrm>
              <a:off x="5226776" y="4649310"/>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1" i="0" lang="en" sz="1600" u="none" cap="none" strike="noStrike">
                  <a:solidFill>
                    <a:schemeClr val="dk2"/>
                  </a:solidFill>
                  <a:latin typeface="Poppins"/>
                  <a:ea typeface="Poppins"/>
                  <a:cs typeface="Poppins"/>
                  <a:sym typeface="Poppins"/>
                </a:rPr>
                <a:t>Mangoes</a:t>
              </a:r>
              <a:endParaRPr b="0" i="0" sz="1700" u="none" cap="none" strike="noStrike">
                <a:solidFill>
                  <a:schemeClr val="dk2"/>
                </a:solidFill>
                <a:latin typeface="Poppins"/>
                <a:ea typeface="Poppins"/>
                <a:cs typeface="Poppins"/>
                <a:sym typeface="Poppins"/>
              </a:endParaRPr>
            </a:p>
          </p:txBody>
        </p:sp>
      </p:grpSp>
      <p:pic>
        <p:nvPicPr>
          <p:cNvPr id="408" name="Google Shape;408;p47" title="1274143162_PrNvwLe.jpg"/>
          <p:cNvPicPr preferRelativeResize="0"/>
          <p:nvPr/>
        </p:nvPicPr>
        <p:blipFill rotWithShape="1">
          <a:blip r:embed="rId6">
            <a:alphaModFix/>
          </a:blip>
          <a:srcRect b="5632" l="0" r="0" t="5626"/>
          <a:stretch/>
        </p:blipFill>
        <p:spPr>
          <a:xfrm>
            <a:off x="6141000" y="1027325"/>
            <a:ext cx="2817900" cy="1667100"/>
          </a:xfrm>
          <a:prstGeom prst="roundRect">
            <a:avLst>
              <a:gd fmla="val 16667" name="adj"/>
            </a:avLst>
          </a:prstGeom>
          <a:noFill/>
          <a:ln>
            <a:noFill/>
          </a:ln>
        </p:spPr>
      </p:pic>
      <p:pic>
        <p:nvPicPr>
          <p:cNvPr id="409" name="Google Shape;409;p47" title="pt.png"/>
          <p:cNvPicPr preferRelativeResize="0"/>
          <p:nvPr/>
        </p:nvPicPr>
        <p:blipFill rotWithShape="1">
          <a:blip r:embed="rId7">
            <a:alphaModFix amt="6000"/>
          </a:blip>
          <a:srcRect b="0" l="0" r="0" t="0"/>
          <a:stretch/>
        </p:blipFill>
        <p:spPr>
          <a:xfrm>
            <a:off x="2030752" y="1293349"/>
            <a:ext cx="5222700" cy="1215625"/>
          </a:xfrm>
          <a:prstGeom prst="rect">
            <a:avLst/>
          </a:prstGeom>
          <a:noFill/>
          <a:ln>
            <a:noFill/>
          </a:ln>
        </p:spPr>
      </p:pic>
      <p:sp>
        <p:nvSpPr>
          <p:cNvPr id="410" name="Google Shape;410;p47"/>
          <p:cNvSpPr txBox="1"/>
          <p:nvPr/>
        </p:nvSpPr>
        <p:spPr>
          <a:xfrm>
            <a:off x="1795850"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id="415" name="Google Shape;415;p48"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416" name="Google Shape;416;p48"/>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Vegetables</a:t>
            </a:r>
            <a:endParaRPr>
              <a:solidFill>
                <a:schemeClr val="lt1"/>
              </a:solidFill>
              <a:latin typeface="Poppins"/>
              <a:ea typeface="Poppins"/>
              <a:cs typeface="Poppins"/>
              <a:sym typeface="Poppins"/>
            </a:endParaRPr>
          </a:p>
        </p:txBody>
      </p:sp>
      <p:grpSp>
        <p:nvGrpSpPr>
          <p:cNvPr id="417" name="Google Shape;417;p48"/>
          <p:cNvGrpSpPr/>
          <p:nvPr/>
        </p:nvGrpSpPr>
        <p:grpSpPr>
          <a:xfrm>
            <a:off x="206799" y="1047469"/>
            <a:ext cx="2025301" cy="3359024"/>
            <a:chOff x="5226781" y="3992479"/>
            <a:chExt cx="2025301" cy="1226100"/>
          </a:xfrm>
        </p:grpSpPr>
        <p:sp>
          <p:nvSpPr>
            <p:cNvPr id="418" name="Google Shape;418;p4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19" name="Google Shape;419;p48"/>
            <p:cNvSpPr txBox="1"/>
            <p:nvPr/>
          </p:nvSpPr>
          <p:spPr>
            <a:xfrm>
              <a:off x="5226782" y="4749375"/>
              <a:ext cx="20253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Dry Ginger is a potent, aromatic spice rich in gingerol, offering anti-inflammatory benefits, long shelf life, and versatile culinary use.</a:t>
              </a:r>
              <a:endParaRPr b="0" i="0" sz="1100" u="none" cap="none" strike="noStrike">
                <a:solidFill>
                  <a:srgbClr val="3F3F3F"/>
                </a:solidFill>
                <a:latin typeface="Poppins"/>
                <a:ea typeface="Poppins"/>
                <a:cs typeface="Poppins"/>
                <a:sym typeface="Poppins"/>
              </a:endParaRPr>
            </a:p>
          </p:txBody>
        </p:sp>
        <p:sp>
          <p:nvSpPr>
            <p:cNvPr id="420" name="Google Shape;420;p48"/>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Dry Ginger </a:t>
              </a:r>
              <a:endParaRPr b="0" i="0" sz="1600" u="none" cap="none" strike="noStrike">
                <a:solidFill>
                  <a:schemeClr val="dk2"/>
                </a:solidFill>
                <a:latin typeface="Poppins"/>
                <a:ea typeface="Poppins"/>
                <a:cs typeface="Poppins"/>
                <a:sym typeface="Poppins"/>
              </a:endParaRPr>
            </a:p>
          </p:txBody>
        </p:sp>
      </p:grpSp>
      <p:pic>
        <p:nvPicPr>
          <p:cNvPr id="421" name="Google Shape;421;p48" title="610867346_dried-ginger-slices39252341634.jpg"/>
          <p:cNvPicPr preferRelativeResize="0"/>
          <p:nvPr/>
        </p:nvPicPr>
        <p:blipFill rotWithShape="1">
          <a:blip r:embed="rId4">
            <a:alphaModFix/>
          </a:blip>
          <a:srcRect b="0" l="8256" r="8253" t="0"/>
          <a:stretch/>
        </p:blipFill>
        <p:spPr>
          <a:xfrm>
            <a:off x="206800" y="1047463"/>
            <a:ext cx="2025300" cy="1583400"/>
          </a:xfrm>
          <a:prstGeom prst="roundRect">
            <a:avLst>
              <a:gd fmla="val 16667" name="adj"/>
            </a:avLst>
          </a:prstGeom>
          <a:noFill/>
          <a:ln>
            <a:noFill/>
          </a:ln>
        </p:spPr>
      </p:pic>
      <p:grpSp>
        <p:nvGrpSpPr>
          <p:cNvPr id="422" name="Google Shape;422;p48"/>
          <p:cNvGrpSpPr/>
          <p:nvPr/>
        </p:nvGrpSpPr>
        <p:grpSpPr>
          <a:xfrm>
            <a:off x="2446649" y="1047469"/>
            <a:ext cx="2025301" cy="3359024"/>
            <a:chOff x="5226781" y="3992479"/>
            <a:chExt cx="2025301" cy="1226100"/>
          </a:xfrm>
        </p:grpSpPr>
        <p:sp>
          <p:nvSpPr>
            <p:cNvPr id="423" name="Google Shape;423;p4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24" name="Google Shape;424;p48"/>
            <p:cNvSpPr txBox="1"/>
            <p:nvPr/>
          </p:nvSpPr>
          <p:spPr>
            <a:xfrm>
              <a:off x="5266681" y="4764660"/>
              <a:ext cx="1915200" cy="4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Sweet Potatoes are naturally sweet, nutrient-rich roots, rich in fiber, vitamins, antioxidants, and ideal for versatile cooking.</a:t>
              </a:r>
              <a:endParaRPr b="0" i="0" sz="1200" u="none" cap="none" strike="noStrike">
                <a:solidFill>
                  <a:srgbClr val="3F3F3F"/>
                </a:solidFill>
                <a:latin typeface="Poppins"/>
                <a:ea typeface="Poppins"/>
                <a:cs typeface="Poppins"/>
                <a:sym typeface="Poppins"/>
              </a:endParaRPr>
            </a:p>
          </p:txBody>
        </p:sp>
        <p:sp>
          <p:nvSpPr>
            <p:cNvPr id="425" name="Google Shape;425;p48"/>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Sweet Potatoe</a:t>
              </a:r>
              <a:endParaRPr b="0" i="0" sz="1600" u="none" cap="none" strike="noStrike">
                <a:solidFill>
                  <a:schemeClr val="dk2"/>
                </a:solidFill>
                <a:latin typeface="Poppins"/>
                <a:ea typeface="Poppins"/>
                <a:cs typeface="Poppins"/>
                <a:sym typeface="Poppins"/>
              </a:endParaRPr>
            </a:p>
          </p:txBody>
        </p:sp>
      </p:grpSp>
      <p:pic>
        <p:nvPicPr>
          <p:cNvPr id="426" name="Google Shape;426;p48" title="1202401107_Ipomoea_batatas_006.jpg"/>
          <p:cNvPicPr preferRelativeResize="0"/>
          <p:nvPr/>
        </p:nvPicPr>
        <p:blipFill rotWithShape="1">
          <a:blip r:embed="rId5">
            <a:alphaModFix/>
          </a:blip>
          <a:srcRect b="0" l="1986" r="1986" t="0"/>
          <a:stretch/>
        </p:blipFill>
        <p:spPr>
          <a:xfrm>
            <a:off x="2446650" y="1047463"/>
            <a:ext cx="2025300" cy="1583400"/>
          </a:xfrm>
          <a:prstGeom prst="roundRect">
            <a:avLst>
              <a:gd fmla="val 16667" name="adj"/>
            </a:avLst>
          </a:prstGeom>
          <a:noFill/>
          <a:ln>
            <a:noFill/>
          </a:ln>
        </p:spPr>
      </p:pic>
      <p:grpSp>
        <p:nvGrpSpPr>
          <p:cNvPr id="427" name="Google Shape;427;p48"/>
          <p:cNvGrpSpPr/>
          <p:nvPr/>
        </p:nvGrpSpPr>
        <p:grpSpPr>
          <a:xfrm>
            <a:off x="4686499" y="1047469"/>
            <a:ext cx="2025301" cy="3359024"/>
            <a:chOff x="5226781" y="3992479"/>
            <a:chExt cx="2025301" cy="1226100"/>
          </a:xfrm>
        </p:grpSpPr>
        <p:sp>
          <p:nvSpPr>
            <p:cNvPr id="428" name="Google Shape;428;p4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29" name="Google Shape;429;p48"/>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Dogfruit (Jengkol) is a unique Indonesian vegetable with soft texture, strong aroma, and valued in local and international markets.</a:t>
              </a:r>
              <a:endParaRPr b="0" i="0" sz="1100" u="none" cap="none" strike="noStrike">
                <a:solidFill>
                  <a:srgbClr val="3F3F3F"/>
                </a:solidFill>
                <a:latin typeface="Poppins"/>
                <a:ea typeface="Poppins"/>
                <a:cs typeface="Poppins"/>
                <a:sym typeface="Poppins"/>
              </a:endParaRPr>
            </a:p>
          </p:txBody>
        </p:sp>
        <p:sp>
          <p:nvSpPr>
            <p:cNvPr id="430" name="Google Shape;430;p48"/>
            <p:cNvSpPr/>
            <p:nvPr/>
          </p:nvSpPr>
          <p:spPr>
            <a:xfrm>
              <a:off x="5226781" y="4611964"/>
              <a:ext cx="19935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Dogfruit</a:t>
              </a:r>
              <a:endParaRPr b="0" i="0" sz="1600" u="none" cap="none" strike="noStrike">
                <a:solidFill>
                  <a:schemeClr val="dk2"/>
                </a:solidFill>
                <a:latin typeface="Poppins"/>
                <a:ea typeface="Poppins"/>
                <a:cs typeface="Poppins"/>
                <a:sym typeface="Poppins"/>
              </a:endParaRPr>
            </a:p>
          </p:txBody>
        </p:sp>
      </p:grpSp>
      <p:pic>
        <p:nvPicPr>
          <p:cNvPr id="431" name="Google Shape;431;p48" title="916868560_632-159254651bba98.jpg"/>
          <p:cNvPicPr preferRelativeResize="0"/>
          <p:nvPr/>
        </p:nvPicPr>
        <p:blipFill rotWithShape="1">
          <a:blip r:embed="rId6">
            <a:alphaModFix/>
          </a:blip>
          <a:srcRect b="0" l="13380" r="13380" t="0"/>
          <a:stretch/>
        </p:blipFill>
        <p:spPr>
          <a:xfrm>
            <a:off x="4686500" y="1047463"/>
            <a:ext cx="2025300" cy="1583400"/>
          </a:xfrm>
          <a:prstGeom prst="roundRect">
            <a:avLst>
              <a:gd fmla="val 16667" name="adj"/>
            </a:avLst>
          </a:prstGeom>
          <a:noFill/>
          <a:ln>
            <a:noFill/>
          </a:ln>
        </p:spPr>
      </p:pic>
      <p:grpSp>
        <p:nvGrpSpPr>
          <p:cNvPr id="432" name="Google Shape;432;p48"/>
          <p:cNvGrpSpPr/>
          <p:nvPr/>
        </p:nvGrpSpPr>
        <p:grpSpPr>
          <a:xfrm>
            <a:off x="6897700" y="1047469"/>
            <a:ext cx="2124750" cy="3359024"/>
            <a:chOff x="5226782" y="3992479"/>
            <a:chExt cx="2124750" cy="1226100"/>
          </a:xfrm>
        </p:grpSpPr>
        <p:sp>
          <p:nvSpPr>
            <p:cNvPr id="433" name="Google Shape;433;p4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34" name="Google Shape;434;p48"/>
            <p:cNvSpPr txBox="1"/>
            <p:nvPr/>
          </p:nvSpPr>
          <p:spPr>
            <a:xfrm>
              <a:off x="5255432" y="4729874"/>
              <a:ext cx="2096100" cy="4887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1200"/>
                </a:spcAft>
                <a:buClr>
                  <a:srgbClr val="000000"/>
                </a:buClr>
                <a:buSzPts val="1100"/>
                <a:buFont typeface="Arial"/>
                <a:buNone/>
              </a:pPr>
              <a:r>
                <a:rPr b="0" i="0" lang="en" sz="1200" u="none" cap="none" strike="noStrike">
                  <a:solidFill>
                    <a:srgbClr val="3F3F3F"/>
                  </a:solidFill>
                  <a:latin typeface="Poppins"/>
                  <a:ea typeface="Poppins"/>
                  <a:cs typeface="Poppins"/>
                  <a:sym typeface="Poppins"/>
                </a:rPr>
                <a:t>Eggplants are fresh, firm, and glossy purple, rich in nutrients, versatile for cooking, and carefully packed for export quality.</a:t>
              </a:r>
              <a:endParaRPr b="0" i="0" sz="1200" u="none" cap="none" strike="noStrike">
                <a:solidFill>
                  <a:srgbClr val="3F3F3F"/>
                </a:solidFill>
                <a:latin typeface="Poppins"/>
                <a:ea typeface="Poppins"/>
                <a:cs typeface="Poppins"/>
                <a:sym typeface="Poppins"/>
              </a:endParaRPr>
            </a:p>
          </p:txBody>
        </p:sp>
        <p:sp>
          <p:nvSpPr>
            <p:cNvPr id="435" name="Google Shape;435;p48"/>
            <p:cNvSpPr/>
            <p:nvPr/>
          </p:nvSpPr>
          <p:spPr>
            <a:xfrm>
              <a:off x="525543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Poppins"/>
                  <a:ea typeface="Poppins"/>
                  <a:cs typeface="Poppins"/>
                  <a:sym typeface="Poppins"/>
                </a:rPr>
                <a:t>Eggplants</a:t>
              </a:r>
              <a:endParaRPr b="0" i="0" sz="1400" u="none" cap="none" strike="noStrike">
                <a:solidFill>
                  <a:schemeClr val="dk2"/>
                </a:solidFill>
                <a:latin typeface="Poppins"/>
                <a:ea typeface="Poppins"/>
                <a:cs typeface="Poppins"/>
                <a:sym typeface="Poppins"/>
              </a:endParaRPr>
            </a:p>
          </p:txBody>
        </p:sp>
      </p:grpSp>
      <p:pic>
        <p:nvPicPr>
          <p:cNvPr id="436" name="Google Shape;436;p48" title="2139752346_ssss.jpg"/>
          <p:cNvPicPr preferRelativeResize="0"/>
          <p:nvPr/>
        </p:nvPicPr>
        <p:blipFill rotWithShape="1">
          <a:blip r:embed="rId7">
            <a:alphaModFix/>
          </a:blip>
          <a:srcRect b="0" l="9002" r="9002" t="0"/>
          <a:stretch/>
        </p:blipFill>
        <p:spPr>
          <a:xfrm>
            <a:off x="6897700" y="1047463"/>
            <a:ext cx="2025300" cy="1583400"/>
          </a:xfrm>
          <a:prstGeom prst="roundRect">
            <a:avLst>
              <a:gd fmla="val 16667" name="adj"/>
            </a:avLst>
          </a:prstGeom>
          <a:noFill/>
          <a:ln>
            <a:noFill/>
          </a:ln>
        </p:spPr>
      </p:pic>
      <p:sp>
        <p:nvSpPr>
          <p:cNvPr id="437" name="Google Shape;437;p48"/>
          <p:cNvSpPr txBox="1"/>
          <p:nvPr/>
        </p:nvSpPr>
        <p:spPr>
          <a:xfrm>
            <a:off x="1736350"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id="442" name="Google Shape;442;p49"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443" name="Google Shape;443;p49"/>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Vegetables</a:t>
            </a:r>
            <a:endParaRPr>
              <a:solidFill>
                <a:schemeClr val="lt1"/>
              </a:solidFill>
              <a:latin typeface="Poppins"/>
              <a:ea typeface="Poppins"/>
              <a:cs typeface="Poppins"/>
              <a:sym typeface="Poppins"/>
            </a:endParaRPr>
          </a:p>
        </p:txBody>
      </p:sp>
      <p:grpSp>
        <p:nvGrpSpPr>
          <p:cNvPr id="444" name="Google Shape;444;p49"/>
          <p:cNvGrpSpPr/>
          <p:nvPr/>
        </p:nvGrpSpPr>
        <p:grpSpPr>
          <a:xfrm>
            <a:off x="238433" y="1095294"/>
            <a:ext cx="2817801" cy="3359024"/>
            <a:chOff x="5226781" y="3992479"/>
            <a:chExt cx="2025301" cy="1226100"/>
          </a:xfrm>
        </p:grpSpPr>
        <p:sp>
          <p:nvSpPr>
            <p:cNvPr id="445" name="Google Shape;445;p49"/>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46" name="Google Shape;446;p49"/>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Indonesian Turmeric is vibrant, aromatic, and healthful, exported fresh or dried for use in spices, herbal remedies, and the health industry.</a:t>
              </a:r>
              <a:endParaRPr b="0" i="0" sz="1200" u="none" cap="none" strike="noStrike">
                <a:solidFill>
                  <a:srgbClr val="3F3F3F"/>
                </a:solidFill>
                <a:latin typeface="Poppins"/>
                <a:ea typeface="Poppins"/>
                <a:cs typeface="Poppins"/>
                <a:sym typeface="Poppins"/>
              </a:endParaRPr>
            </a:p>
          </p:txBody>
        </p:sp>
        <p:sp>
          <p:nvSpPr>
            <p:cNvPr id="447" name="Google Shape;447;p49"/>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Turmeric</a:t>
              </a:r>
              <a:endParaRPr b="0" i="0" sz="1600" u="none" cap="none" strike="noStrike">
                <a:solidFill>
                  <a:schemeClr val="dk2"/>
                </a:solidFill>
                <a:latin typeface="Poppins"/>
                <a:ea typeface="Poppins"/>
                <a:cs typeface="Poppins"/>
                <a:sym typeface="Poppins"/>
              </a:endParaRPr>
            </a:p>
          </p:txBody>
        </p:sp>
      </p:grpSp>
      <p:pic>
        <p:nvPicPr>
          <p:cNvPr id="448" name="Google Shape;448;p49" title="2143936575_Jual-kunyit-segar-768x512.jpg"/>
          <p:cNvPicPr preferRelativeResize="0"/>
          <p:nvPr/>
        </p:nvPicPr>
        <p:blipFill rotWithShape="1">
          <a:blip r:embed="rId4">
            <a:alphaModFix/>
          </a:blip>
          <a:srcRect b="5632" l="0" r="0" t="5626"/>
          <a:stretch/>
        </p:blipFill>
        <p:spPr>
          <a:xfrm>
            <a:off x="238300" y="1095300"/>
            <a:ext cx="2817900" cy="1667100"/>
          </a:xfrm>
          <a:prstGeom prst="roundRect">
            <a:avLst>
              <a:gd fmla="val 16667" name="adj"/>
            </a:avLst>
          </a:prstGeom>
          <a:noFill/>
          <a:ln>
            <a:noFill/>
          </a:ln>
        </p:spPr>
      </p:pic>
      <p:grpSp>
        <p:nvGrpSpPr>
          <p:cNvPr id="449" name="Google Shape;449;p49"/>
          <p:cNvGrpSpPr/>
          <p:nvPr/>
        </p:nvGrpSpPr>
        <p:grpSpPr>
          <a:xfrm>
            <a:off x="3205721" y="1095294"/>
            <a:ext cx="2817801" cy="3418558"/>
            <a:chOff x="5226781" y="3992479"/>
            <a:chExt cx="2025301" cy="1247831"/>
          </a:xfrm>
        </p:grpSpPr>
        <p:sp>
          <p:nvSpPr>
            <p:cNvPr id="450" name="Google Shape;450;p49"/>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51" name="Google Shape;451;p49"/>
            <p:cNvSpPr txBox="1"/>
            <p:nvPr/>
          </p:nvSpPr>
          <p:spPr>
            <a:xfrm>
              <a:off x="5281829" y="4802010"/>
              <a:ext cx="1915200" cy="4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Premium Fried Shallots are crispy, aromatic, preservative-free, and perfect for enhancing fried rice, soups, noodles, and international dishes.</a:t>
              </a:r>
              <a:endParaRPr b="0" i="0" sz="1200" u="none" cap="none" strike="noStrike">
                <a:solidFill>
                  <a:srgbClr val="3F3F3F"/>
                </a:solidFill>
                <a:latin typeface="Poppins"/>
                <a:ea typeface="Poppins"/>
                <a:cs typeface="Poppins"/>
                <a:sym typeface="Poppins"/>
              </a:endParaRPr>
            </a:p>
          </p:txBody>
        </p:sp>
        <p:sp>
          <p:nvSpPr>
            <p:cNvPr id="452" name="Google Shape;452;p49"/>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Sweet Potatoe</a:t>
              </a:r>
              <a:endParaRPr b="1" i="0" sz="1600" u="none" cap="none" strike="noStrike">
                <a:solidFill>
                  <a:schemeClr val="dk2"/>
                </a:solidFill>
                <a:latin typeface="Poppins"/>
                <a:ea typeface="Poppins"/>
                <a:cs typeface="Poppins"/>
                <a:sym typeface="Poppins"/>
              </a:endParaRPr>
            </a:p>
          </p:txBody>
        </p:sp>
      </p:grpSp>
      <p:pic>
        <p:nvPicPr>
          <p:cNvPr id="453" name="Google Shape;453;p49" title="1309804969_1048449569_id-11134207-7r98t-lpi0qnoechomde.jpg"/>
          <p:cNvPicPr preferRelativeResize="0"/>
          <p:nvPr/>
        </p:nvPicPr>
        <p:blipFill rotWithShape="1">
          <a:blip r:embed="rId5">
            <a:alphaModFix/>
          </a:blip>
          <a:srcRect b="20414" l="0" r="0" t="20421"/>
          <a:stretch/>
        </p:blipFill>
        <p:spPr>
          <a:xfrm>
            <a:off x="3205588" y="1095300"/>
            <a:ext cx="2817900" cy="1667100"/>
          </a:xfrm>
          <a:prstGeom prst="roundRect">
            <a:avLst>
              <a:gd fmla="val 16667" name="adj"/>
            </a:avLst>
          </a:prstGeom>
          <a:noFill/>
          <a:ln>
            <a:noFill/>
          </a:ln>
        </p:spPr>
      </p:pic>
      <p:grpSp>
        <p:nvGrpSpPr>
          <p:cNvPr id="454" name="Google Shape;454;p49"/>
          <p:cNvGrpSpPr/>
          <p:nvPr/>
        </p:nvGrpSpPr>
        <p:grpSpPr>
          <a:xfrm>
            <a:off x="6173151" y="1055019"/>
            <a:ext cx="2817808" cy="3359024"/>
            <a:chOff x="5226776" y="3992479"/>
            <a:chExt cx="2025306" cy="1226100"/>
          </a:xfrm>
        </p:grpSpPr>
        <p:sp>
          <p:nvSpPr>
            <p:cNvPr id="455" name="Google Shape;455;p49"/>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56" name="Google Shape;456;p49"/>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Indonesian Carrots are sweet, crunchy, and nutrient-rich, high in beta-carotene and antioxidants, sustainably grown and export-ready.</a:t>
              </a:r>
              <a:endParaRPr b="0" i="0" sz="1200" u="none" cap="none" strike="noStrike">
                <a:solidFill>
                  <a:srgbClr val="3F3F3F"/>
                </a:solidFill>
                <a:latin typeface="Poppins"/>
                <a:ea typeface="Poppins"/>
                <a:cs typeface="Poppins"/>
                <a:sym typeface="Poppins"/>
              </a:endParaRPr>
            </a:p>
          </p:txBody>
        </p:sp>
        <p:sp>
          <p:nvSpPr>
            <p:cNvPr id="457" name="Google Shape;457;p49"/>
            <p:cNvSpPr/>
            <p:nvPr/>
          </p:nvSpPr>
          <p:spPr>
            <a:xfrm>
              <a:off x="5226776" y="4649310"/>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Carrots</a:t>
              </a:r>
              <a:endParaRPr b="1" i="0" sz="1700" u="none" cap="none" strike="noStrike">
                <a:solidFill>
                  <a:schemeClr val="dk2"/>
                </a:solidFill>
                <a:latin typeface="Poppins"/>
                <a:ea typeface="Poppins"/>
                <a:cs typeface="Poppins"/>
                <a:sym typeface="Poppins"/>
              </a:endParaRPr>
            </a:p>
          </p:txBody>
        </p:sp>
      </p:grpSp>
      <p:pic>
        <p:nvPicPr>
          <p:cNvPr id="458" name="Google Shape;458;p49" title="68073886_carrots_v2.jpg"/>
          <p:cNvPicPr preferRelativeResize="0"/>
          <p:nvPr/>
        </p:nvPicPr>
        <p:blipFill rotWithShape="1">
          <a:blip r:embed="rId6">
            <a:alphaModFix/>
          </a:blip>
          <a:srcRect b="20414" l="0" r="0" t="20421"/>
          <a:stretch/>
        </p:blipFill>
        <p:spPr>
          <a:xfrm>
            <a:off x="6173025" y="1055025"/>
            <a:ext cx="2817900" cy="1667100"/>
          </a:xfrm>
          <a:prstGeom prst="roundRect">
            <a:avLst>
              <a:gd fmla="val 16667" name="adj"/>
            </a:avLst>
          </a:prstGeom>
          <a:noFill/>
          <a:ln>
            <a:noFill/>
          </a:ln>
        </p:spPr>
      </p:pic>
      <p:sp>
        <p:nvSpPr>
          <p:cNvPr id="459" name="Google Shape;459;p49"/>
          <p:cNvSpPr txBox="1"/>
          <p:nvPr/>
        </p:nvSpPr>
        <p:spPr>
          <a:xfrm>
            <a:off x="1768375" y="47517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pic>
        <p:nvPicPr>
          <p:cNvPr id="464" name="Google Shape;464;p50"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465" name="Google Shape;465;p50"/>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Seafood</a:t>
            </a:r>
            <a:endParaRPr>
              <a:solidFill>
                <a:schemeClr val="lt1"/>
              </a:solidFill>
              <a:latin typeface="Poppins"/>
              <a:ea typeface="Poppins"/>
              <a:cs typeface="Poppins"/>
              <a:sym typeface="Poppins"/>
            </a:endParaRPr>
          </a:p>
        </p:txBody>
      </p:sp>
      <p:grpSp>
        <p:nvGrpSpPr>
          <p:cNvPr id="466" name="Google Shape;466;p50"/>
          <p:cNvGrpSpPr/>
          <p:nvPr/>
        </p:nvGrpSpPr>
        <p:grpSpPr>
          <a:xfrm>
            <a:off x="206799" y="1047469"/>
            <a:ext cx="2025301" cy="3359024"/>
            <a:chOff x="5226781" y="3992479"/>
            <a:chExt cx="2025301" cy="1226100"/>
          </a:xfrm>
        </p:grpSpPr>
        <p:sp>
          <p:nvSpPr>
            <p:cNvPr id="467" name="Google Shape;467;p5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68" name="Google Shape;468;p50"/>
            <p:cNvSpPr txBox="1"/>
            <p:nvPr/>
          </p:nvSpPr>
          <p:spPr>
            <a:xfrm>
              <a:off x="5226782" y="4749375"/>
              <a:ext cx="20253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Fresh Indonesian fish, sustainably sourced, nutritious, hygienically packed, and export-ready to meet international quality standards.</a:t>
              </a:r>
              <a:endParaRPr b="0" i="0" sz="1100" u="none" cap="none" strike="noStrike">
                <a:solidFill>
                  <a:srgbClr val="3F3F3F"/>
                </a:solidFill>
                <a:latin typeface="Poppins"/>
                <a:ea typeface="Poppins"/>
                <a:cs typeface="Poppins"/>
                <a:sym typeface="Poppins"/>
              </a:endParaRPr>
            </a:p>
          </p:txBody>
        </p:sp>
        <p:sp>
          <p:nvSpPr>
            <p:cNvPr id="469" name="Google Shape;469;p50"/>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Fish</a:t>
              </a:r>
              <a:endParaRPr b="0" i="0" sz="1600" u="none" cap="none" strike="noStrike">
                <a:solidFill>
                  <a:schemeClr val="dk2"/>
                </a:solidFill>
                <a:latin typeface="Poppins"/>
                <a:ea typeface="Poppins"/>
                <a:cs typeface="Poppins"/>
                <a:sym typeface="Poppins"/>
              </a:endParaRPr>
            </a:p>
          </p:txBody>
        </p:sp>
      </p:grpSp>
      <p:pic>
        <p:nvPicPr>
          <p:cNvPr id="470" name="Google Shape;470;p50" title="669631276_hasil-laut-696x401.jpg"/>
          <p:cNvPicPr preferRelativeResize="0"/>
          <p:nvPr/>
        </p:nvPicPr>
        <p:blipFill rotWithShape="1">
          <a:blip r:embed="rId4">
            <a:alphaModFix/>
          </a:blip>
          <a:srcRect b="0" l="13154" r="13154" t="0"/>
          <a:stretch/>
        </p:blipFill>
        <p:spPr>
          <a:xfrm>
            <a:off x="206800" y="1047463"/>
            <a:ext cx="2025300" cy="1583400"/>
          </a:xfrm>
          <a:prstGeom prst="roundRect">
            <a:avLst>
              <a:gd fmla="val 16667" name="adj"/>
            </a:avLst>
          </a:prstGeom>
          <a:noFill/>
          <a:ln>
            <a:noFill/>
          </a:ln>
        </p:spPr>
      </p:pic>
      <p:grpSp>
        <p:nvGrpSpPr>
          <p:cNvPr id="471" name="Google Shape;471;p50"/>
          <p:cNvGrpSpPr/>
          <p:nvPr/>
        </p:nvGrpSpPr>
        <p:grpSpPr>
          <a:xfrm>
            <a:off x="2446649" y="1047469"/>
            <a:ext cx="2025301" cy="3359024"/>
            <a:chOff x="5226781" y="3992479"/>
            <a:chExt cx="2025301" cy="1226100"/>
          </a:xfrm>
        </p:grpSpPr>
        <p:sp>
          <p:nvSpPr>
            <p:cNvPr id="472" name="Google Shape;472;p5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73" name="Google Shape;473;p50"/>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Fresh Indonesian shrimp, high in protein and flavor, sustainably sourced from aquaculture and natural waters, export-ready.</a:t>
              </a:r>
              <a:endParaRPr b="0" i="0" sz="1100" u="none" cap="none" strike="noStrike">
                <a:solidFill>
                  <a:srgbClr val="3F3F3F"/>
                </a:solidFill>
                <a:latin typeface="Poppins"/>
                <a:ea typeface="Poppins"/>
                <a:cs typeface="Poppins"/>
                <a:sym typeface="Poppins"/>
              </a:endParaRPr>
            </a:p>
          </p:txBody>
        </p:sp>
        <p:sp>
          <p:nvSpPr>
            <p:cNvPr id="474" name="Google Shape;474;p50"/>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Shrimp</a:t>
              </a:r>
              <a:endParaRPr b="0" i="0" sz="1600" u="none" cap="none" strike="noStrike">
                <a:solidFill>
                  <a:schemeClr val="dk2"/>
                </a:solidFill>
                <a:latin typeface="Poppins"/>
                <a:ea typeface="Poppins"/>
                <a:cs typeface="Poppins"/>
                <a:sym typeface="Poppins"/>
              </a:endParaRPr>
            </a:p>
          </p:txBody>
        </p:sp>
      </p:grpSp>
      <p:pic>
        <p:nvPicPr>
          <p:cNvPr id="475" name="Google Shape;475;p50" title="1310540688_awa.jpg"/>
          <p:cNvPicPr preferRelativeResize="0"/>
          <p:nvPr/>
        </p:nvPicPr>
        <p:blipFill rotWithShape="1">
          <a:blip r:embed="rId5">
            <a:alphaModFix/>
          </a:blip>
          <a:srcRect b="0" l="10023" r="10029" t="0"/>
          <a:stretch/>
        </p:blipFill>
        <p:spPr>
          <a:xfrm>
            <a:off x="2446650" y="1047463"/>
            <a:ext cx="2025300" cy="1583400"/>
          </a:xfrm>
          <a:prstGeom prst="roundRect">
            <a:avLst>
              <a:gd fmla="val 16667" name="adj"/>
            </a:avLst>
          </a:prstGeom>
          <a:noFill/>
          <a:ln>
            <a:noFill/>
          </a:ln>
        </p:spPr>
      </p:pic>
      <p:grpSp>
        <p:nvGrpSpPr>
          <p:cNvPr id="476" name="Google Shape;476;p50"/>
          <p:cNvGrpSpPr/>
          <p:nvPr/>
        </p:nvGrpSpPr>
        <p:grpSpPr>
          <a:xfrm>
            <a:off x="4686499" y="1047469"/>
            <a:ext cx="2025301" cy="3359024"/>
            <a:chOff x="5226781" y="3992479"/>
            <a:chExt cx="2025301" cy="1226100"/>
          </a:xfrm>
        </p:grpSpPr>
        <p:sp>
          <p:nvSpPr>
            <p:cNvPr id="477" name="Google Shape;477;p5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78" name="Google Shape;478;p50"/>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Indonesian crabs are sweet, tender, nutritious, sustainably sourced, hygienically processed, and exported fresh worldwide.</a:t>
              </a:r>
              <a:endParaRPr b="0" i="0" sz="1100" u="none" cap="none" strike="noStrike">
                <a:solidFill>
                  <a:srgbClr val="3F3F3F"/>
                </a:solidFill>
                <a:latin typeface="Poppins"/>
                <a:ea typeface="Poppins"/>
                <a:cs typeface="Poppins"/>
                <a:sym typeface="Poppins"/>
              </a:endParaRPr>
            </a:p>
          </p:txBody>
        </p:sp>
        <p:sp>
          <p:nvSpPr>
            <p:cNvPr id="479" name="Google Shape;479;p50"/>
            <p:cNvSpPr/>
            <p:nvPr/>
          </p:nvSpPr>
          <p:spPr>
            <a:xfrm>
              <a:off x="5226781" y="4611964"/>
              <a:ext cx="19935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Crabs</a:t>
              </a:r>
              <a:endParaRPr b="0" i="0" sz="1600" u="none" cap="none" strike="noStrike">
                <a:solidFill>
                  <a:schemeClr val="dk2"/>
                </a:solidFill>
                <a:latin typeface="Poppins"/>
                <a:ea typeface="Poppins"/>
                <a:cs typeface="Poppins"/>
                <a:sym typeface="Poppins"/>
              </a:endParaRPr>
            </a:p>
          </p:txBody>
        </p:sp>
      </p:grpSp>
      <p:pic>
        <p:nvPicPr>
          <p:cNvPr id="480" name="Google Shape;480;p50" title="461114544_1579197633.jpg"/>
          <p:cNvPicPr preferRelativeResize="0"/>
          <p:nvPr/>
        </p:nvPicPr>
        <p:blipFill rotWithShape="1">
          <a:blip r:embed="rId6">
            <a:alphaModFix/>
          </a:blip>
          <a:srcRect b="5764" l="9640" r="14921" t="5766"/>
          <a:stretch/>
        </p:blipFill>
        <p:spPr>
          <a:xfrm>
            <a:off x="4686500" y="1047463"/>
            <a:ext cx="2025300" cy="1583400"/>
          </a:xfrm>
          <a:prstGeom prst="roundRect">
            <a:avLst>
              <a:gd fmla="val 16667" name="adj"/>
            </a:avLst>
          </a:prstGeom>
          <a:noFill/>
          <a:ln>
            <a:noFill/>
          </a:ln>
        </p:spPr>
      </p:pic>
      <p:grpSp>
        <p:nvGrpSpPr>
          <p:cNvPr id="481" name="Google Shape;481;p50"/>
          <p:cNvGrpSpPr/>
          <p:nvPr/>
        </p:nvGrpSpPr>
        <p:grpSpPr>
          <a:xfrm>
            <a:off x="6897700" y="1047469"/>
            <a:ext cx="2124750" cy="3359024"/>
            <a:chOff x="5226782" y="3992479"/>
            <a:chExt cx="2124750" cy="1226100"/>
          </a:xfrm>
        </p:grpSpPr>
        <p:sp>
          <p:nvSpPr>
            <p:cNvPr id="482" name="Google Shape;482;p5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83" name="Google Shape;483;p50"/>
            <p:cNvSpPr txBox="1"/>
            <p:nvPr/>
          </p:nvSpPr>
          <p:spPr>
            <a:xfrm>
              <a:off x="5255432" y="4729874"/>
              <a:ext cx="2096100" cy="4509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1200"/>
                </a:spcAft>
                <a:buClr>
                  <a:srgbClr val="000000"/>
                </a:buClr>
                <a:buSzPts val="1100"/>
                <a:buFont typeface="Arial"/>
                <a:buNone/>
              </a:pPr>
              <a:r>
                <a:rPr b="0" i="0" lang="en" sz="1100" u="none" cap="none" strike="noStrike">
                  <a:solidFill>
                    <a:srgbClr val="3F3F3F"/>
                  </a:solidFill>
                  <a:latin typeface="Poppins"/>
                  <a:ea typeface="Poppins"/>
                  <a:cs typeface="Poppins"/>
                  <a:sym typeface="Poppins"/>
                </a:rPr>
                <a:t>Indonesian Lobsters are tender, flavorful, premium-quality, sustainably sourced, and exported fresh or frozen to international markets.</a:t>
              </a:r>
              <a:endParaRPr b="0" i="0" sz="1100" u="none" cap="none" strike="noStrike">
                <a:solidFill>
                  <a:srgbClr val="3F3F3F"/>
                </a:solidFill>
                <a:latin typeface="Poppins"/>
                <a:ea typeface="Poppins"/>
                <a:cs typeface="Poppins"/>
                <a:sym typeface="Poppins"/>
              </a:endParaRPr>
            </a:p>
          </p:txBody>
        </p:sp>
        <p:sp>
          <p:nvSpPr>
            <p:cNvPr id="484" name="Google Shape;484;p50"/>
            <p:cNvSpPr/>
            <p:nvPr/>
          </p:nvSpPr>
          <p:spPr>
            <a:xfrm>
              <a:off x="525543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dk2"/>
                  </a:solidFill>
                  <a:latin typeface="Poppins"/>
                  <a:ea typeface="Poppins"/>
                  <a:cs typeface="Poppins"/>
                  <a:sym typeface="Poppins"/>
                </a:rPr>
                <a:t>Lobsters</a:t>
              </a:r>
              <a:endParaRPr b="0" i="0" sz="1400" u="none" cap="none" strike="noStrike">
                <a:solidFill>
                  <a:schemeClr val="dk2"/>
                </a:solidFill>
                <a:latin typeface="Poppins"/>
                <a:ea typeface="Poppins"/>
                <a:cs typeface="Poppins"/>
                <a:sym typeface="Poppins"/>
              </a:endParaRPr>
            </a:p>
          </p:txBody>
        </p:sp>
      </p:grpSp>
      <p:pic>
        <p:nvPicPr>
          <p:cNvPr id="485" name="Google Shape;485;p50" title="218533301_ffa.jpg"/>
          <p:cNvPicPr preferRelativeResize="0"/>
          <p:nvPr/>
        </p:nvPicPr>
        <p:blipFill rotWithShape="1">
          <a:blip r:embed="rId7">
            <a:alphaModFix/>
          </a:blip>
          <a:srcRect b="0" l="6079" r="6070" t="0"/>
          <a:stretch/>
        </p:blipFill>
        <p:spPr>
          <a:xfrm>
            <a:off x="6897700" y="1047463"/>
            <a:ext cx="2025300" cy="1583400"/>
          </a:xfrm>
          <a:prstGeom prst="roundRect">
            <a:avLst>
              <a:gd fmla="val 16667" name="adj"/>
            </a:avLst>
          </a:prstGeom>
          <a:noFill/>
          <a:ln>
            <a:noFill/>
          </a:ln>
        </p:spPr>
      </p:pic>
      <p:sp>
        <p:nvSpPr>
          <p:cNvPr id="486" name="Google Shape;486;p50"/>
          <p:cNvSpPr txBox="1"/>
          <p:nvPr/>
        </p:nvSpPr>
        <p:spPr>
          <a:xfrm>
            <a:off x="1736350"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pic>
        <p:nvPicPr>
          <p:cNvPr id="491" name="Google Shape;491;p51"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492" name="Google Shape;492;p51"/>
          <p:cNvSpPr txBox="1"/>
          <p:nvPr>
            <p:ph idx="1" type="body"/>
          </p:nvPr>
        </p:nvSpPr>
        <p:spPr>
          <a:xfrm>
            <a:off x="181971" y="190975"/>
            <a:ext cx="8882100" cy="407400"/>
          </a:xfrm>
          <a:prstGeom prst="rect">
            <a:avLst/>
          </a:prstGeom>
          <a:noFill/>
          <a:ln>
            <a:noFill/>
          </a:ln>
        </p:spPr>
        <p:txBody>
          <a:bodyPr anchorCtr="0" anchor="ctr" bIns="34275" lIns="68575" spcFirstLastPara="1" rIns="68575" wrap="square" tIns="34275">
            <a:normAutofit fontScale="70000" lnSpcReduction="20000"/>
          </a:bodyPr>
          <a:lstStyle/>
          <a:p>
            <a:pPr indent="0" lvl="0" marL="0" rtl="0" algn="ctr">
              <a:lnSpc>
                <a:spcPct val="90000"/>
              </a:lnSpc>
              <a:spcBef>
                <a:spcPts val="0"/>
              </a:spcBef>
              <a:spcAft>
                <a:spcPts val="1200"/>
              </a:spcAft>
              <a:buClr>
                <a:srgbClr val="262626"/>
              </a:buClr>
              <a:buSzPct val="93485"/>
              <a:buNone/>
            </a:pPr>
            <a:r>
              <a:rPr lang="en" sz="4385">
                <a:solidFill>
                  <a:schemeClr val="lt1"/>
                </a:solidFill>
                <a:latin typeface="Poppins"/>
                <a:ea typeface="Poppins"/>
                <a:cs typeface="Poppins"/>
                <a:sym typeface="Poppins"/>
              </a:rPr>
              <a:t>FAQ — Private Label / OEM</a:t>
            </a:r>
            <a:endParaRPr sz="4385">
              <a:solidFill>
                <a:schemeClr val="lt1"/>
              </a:solidFill>
              <a:latin typeface="Poppins"/>
              <a:ea typeface="Poppins"/>
              <a:cs typeface="Poppins"/>
              <a:sym typeface="Poppins"/>
            </a:endParaRPr>
          </a:p>
        </p:txBody>
      </p:sp>
      <p:grpSp>
        <p:nvGrpSpPr>
          <p:cNvPr id="493" name="Google Shape;493;p51"/>
          <p:cNvGrpSpPr/>
          <p:nvPr/>
        </p:nvGrpSpPr>
        <p:grpSpPr>
          <a:xfrm>
            <a:off x="4568299" y="1542940"/>
            <a:ext cx="4578722" cy="2778550"/>
            <a:chOff x="4567071" y="1844824"/>
            <a:chExt cx="6113113" cy="3704733"/>
          </a:xfrm>
        </p:grpSpPr>
        <p:sp>
          <p:nvSpPr>
            <p:cNvPr id="494" name="Google Shape;494;p51"/>
            <p:cNvSpPr/>
            <p:nvPr/>
          </p:nvSpPr>
          <p:spPr>
            <a:xfrm>
              <a:off x="4580881" y="3930857"/>
              <a:ext cx="1676901" cy="1618700"/>
            </a:xfrm>
            <a:custGeom>
              <a:rect b="b" l="l" r="r" t="t"/>
              <a:pathLst>
                <a:path extrusionOk="0" h="1618700" w="1676901">
                  <a:moveTo>
                    <a:pt x="0" y="0"/>
                  </a:moveTo>
                  <a:lnTo>
                    <a:pt x="1676901" y="745725"/>
                  </a:lnTo>
                  <a:cubicBezTo>
                    <a:pt x="1676901" y="1030798"/>
                    <a:pt x="1668023" y="1333627"/>
                    <a:pt x="1668023" y="1618700"/>
                  </a:cubicBezTo>
                  <a:lnTo>
                    <a:pt x="0" y="100620"/>
                  </a:lnTo>
                  <a:lnTo>
                    <a:pt x="0" y="0"/>
                  </a:lnTo>
                  <a:close/>
                </a:path>
              </a:pathLst>
            </a:custGeom>
            <a:gradFill>
              <a:gsLst>
                <a:gs pos="0">
                  <a:srgbClr val="4185B5">
                    <a:alpha val="0"/>
                  </a:srgbClr>
                </a:gs>
                <a:gs pos="35000">
                  <a:srgbClr val="4185B5">
                    <a:alpha val="0"/>
                  </a:srgbClr>
                </a:gs>
                <a:gs pos="80000">
                  <a:srgbClr val="4185B5">
                    <a:alpha val="83529"/>
                  </a:srgbClr>
                </a:gs>
                <a:gs pos="100000">
                  <a:srgbClr val="4185B5">
                    <a:alpha val="83529"/>
                  </a:srgbClr>
                </a:gs>
              </a:gsLst>
              <a:lin ang="599887"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95" name="Google Shape;495;p51"/>
            <p:cNvSpPr/>
            <p:nvPr/>
          </p:nvSpPr>
          <p:spPr>
            <a:xfrm>
              <a:off x="4572000" y="3731342"/>
              <a:ext cx="1676901" cy="864097"/>
            </a:xfrm>
            <a:custGeom>
              <a:rect b="b" l="l" r="r" t="t"/>
              <a:pathLst>
                <a:path extrusionOk="0" h="864097" w="1676901">
                  <a:moveTo>
                    <a:pt x="8878" y="26632"/>
                  </a:moveTo>
                  <a:lnTo>
                    <a:pt x="1676901" y="0"/>
                  </a:lnTo>
                  <a:cubicBezTo>
                    <a:pt x="1676901" y="285073"/>
                    <a:pt x="1659145" y="579024"/>
                    <a:pt x="1659145" y="864097"/>
                  </a:cubicBezTo>
                  <a:lnTo>
                    <a:pt x="0" y="171640"/>
                  </a:lnTo>
                  <a:lnTo>
                    <a:pt x="8878" y="26632"/>
                  </a:lnTo>
                  <a:close/>
                </a:path>
              </a:pathLst>
            </a:custGeom>
            <a:gradFill>
              <a:gsLst>
                <a:gs pos="0">
                  <a:srgbClr val="4185B5">
                    <a:alpha val="0"/>
                  </a:srgbClr>
                </a:gs>
                <a:gs pos="50000">
                  <a:srgbClr val="4185B5">
                    <a:alpha val="0"/>
                  </a:srgbClr>
                </a:gs>
                <a:gs pos="80000">
                  <a:srgbClr val="4185B5">
                    <a:alpha val="83529"/>
                  </a:srgbClr>
                </a:gs>
                <a:gs pos="100000">
                  <a:srgbClr val="4185B5">
                    <a:alpha val="83529"/>
                  </a:srgbClr>
                </a:gs>
              </a:gsLst>
              <a:lin ang="599887"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96" name="Google Shape;496;p51"/>
            <p:cNvSpPr/>
            <p:nvPr/>
          </p:nvSpPr>
          <p:spPr>
            <a:xfrm>
              <a:off x="6228184" y="1844824"/>
              <a:ext cx="4452000" cy="864000"/>
            </a:xfrm>
            <a:prstGeom prst="rect">
              <a:avLst/>
            </a:prstGeom>
            <a:solidFill>
              <a:srgbClr val="3D85C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97" name="Google Shape;497;p51"/>
            <p:cNvSpPr/>
            <p:nvPr/>
          </p:nvSpPr>
          <p:spPr>
            <a:xfrm>
              <a:off x="4577918" y="1844826"/>
              <a:ext cx="1668022" cy="1822884"/>
            </a:xfrm>
            <a:custGeom>
              <a:rect b="b" l="l" r="r" t="t"/>
              <a:pathLst>
                <a:path extrusionOk="0" h="1822884" w="1668022">
                  <a:moveTo>
                    <a:pt x="0" y="1713389"/>
                  </a:moveTo>
                  <a:lnTo>
                    <a:pt x="1664192" y="0"/>
                  </a:lnTo>
                  <a:cubicBezTo>
                    <a:pt x="1665469" y="287390"/>
                    <a:pt x="1666745" y="567827"/>
                    <a:pt x="1668022" y="855217"/>
                  </a:cubicBezTo>
                  <a:lnTo>
                    <a:pt x="35511" y="1822884"/>
                  </a:lnTo>
                  <a:lnTo>
                    <a:pt x="0" y="1713389"/>
                  </a:lnTo>
                  <a:close/>
                </a:path>
              </a:pathLst>
            </a:custGeom>
            <a:gradFill>
              <a:gsLst>
                <a:gs pos="0">
                  <a:srgbClr val="4185B5">
                    <a:alpha val="0"/>
                  </a:srgbClr>
                </a:gs>
                <a:gs pos="35000">
                  <a:srgbClr val="4185B5">
                    <a:alpha val="0"/>
                  </a:srgbClr>
                </a:gs>
                <a:gs pos="80000">
                  <a:srgbClr val="4185B5">
                    <a:alpha val="83529"/>
                  </a:srgbClr>
                </a:gs>
                <a:gs pos="100000">
                  <a:srgbClr val="4185B5">
                    <a:alpha val="83529"/>
                  </a:srgbClr>
                </a:gs>
              </a:gsLst>
              <a:lin ang="21000163"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98" name="Google Shape;498;p51"/>
            <p:cNvSpPr/>
            <p:nvPr/>
          </p:nvSpPr>
          <p:spPr>
            <a:xfrm>
              <a:off x="6228184" y="2787832"/>
              <a:ext cx="4452000" cy="864000"/>
            </a:xfrm>
            <a:prstGeom prst="rect">
              <a:avLst/>
            </a:prstGeom>
            <a:solidFill>
              <a:srgbClr val="3D85C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499" name="Google Shape;499;p51"/>
            <p:cNvSpPr/>
            <p:nvPr/>
          </p:nvSpPr>
          <p:spPr>
            <a:xfrm>
              <a:off x="6228184" y="3730840"/>
              <a:ext cx="4452000" cy="864000"/>
            </a:xfrm>
            <a:prstGeom prst="rect">
              <a:avLst/>
            </a:prstGeom>
            <a:solidFill>
              <a:srgbClr val="3D85C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0" name="Google Shape;500;p51"/>
            <p:cNvSpPr/>
            <p:nvPr/>
          </p:nvSpPr>
          <p:spPr>
            <a:xfrm>
              <a:off x="6228184" y="4673848"/>
              <a:ext cx="4452000" cy="864000"/>
            </a:xfrm>
            <a:prstGeom prst="rect">
              <a:avLst/>
            </a:prstGeom>
            <a:solidFill>
              <a:srgbClr val="3D85C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1" name="Google Shape;501;p51"/>
            <p:cNvSpPr/>
            <p:nvPr/>
          </p:nvSpPr>
          <p:spPr>
            <a:xfrm>
              <a:off x="4567071" y="2791036"/>
              <a:ext cx="1685778" cy="1002679"/>
            </a:xfrm>
            <a:custGeom>
              <a:rect b="b" l="l" r="r" t="t"/>
              <a:pathLst>
                <a:path extrusionOk="0" h="1002679" w="1685778">
                  <a:moveTo>
                    <a:pt x="0" y="905521"/>
                  </a:moveTo>
                  <a:lnTo>
                    <a:pt x="1668023" y="0"/>
                  </a:lnTo>
                  <a:lnTo>
                    <a:pt x="1685778" y="855218"/>
                  </a:lnTo>
                  <a:lnTo>
                    <a:pt x="8878" y="908486"/>
                  </a:lnTo>
                  <a:cubicBezTo>
                    <a:pt x="8878" y="573106"/>
                    <a:pt x="0" y="1240901"/>
                    <a:pt x="0" y="905521"/>
                  </a:cubicBezTo>
                  <a:close/>
                </a:path>
              </a:pathLst>
            </a:custGeom>
            <a:gradFill>
              <a:gsLst>
                <a:gs pos="0">
                  <a:srgbClr val="4185B5">
                    <a:alpha val="0"/>
                  </a:srgbClr>
                </a:gs>
                <a:gs pos="50000">
                  <a:srgbClr val="4185B5">
                    <a:alpha val="0"/>
                  </a:srgbClr>
                </a:gs>
                <a:gs pos="80000">
                  <a:srgbClr val="4185B5">
                    <a:alpha val="83529"/>
                  </a:srgbClr>
                </a:gs>
                <a:gs pos="100000">
                  <a:srgbClr val="4185B5">
                    <a:alpha val="83529"/>
                  </a:srgbClr>
                </a:gs>
              </a:gsLst>
              <a:lin ang="0"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grpSp>
        <p:nvGrpSpPr>
          <p:cNvPr id="502" name="Google Shape;502;p51"/>
          <p:cNvGrpSpPr/>
          <p:nvPr/>
        </p:nvGrpSpPr>
        <p:grpSpPr>
          <a:xfrm flipH="1">
            <a:off x="1350" y="1550006"/>
            <a:ext cx="4585837" cy="2777106"/>
            <a:chOff x="4474601" y="1837871"/>
            <a:chExt cx="6121796" cy="3702808"/>
          </a:xfrm>
        </p:grpSpPr>
        <p:sp>
          <p:nvSpPr>
            <p:cNvPr id="503" name="Google Shape;503;p51"/>
            <p:cNvSpPr/>
            <p:nvPr/>
          </p:nvSpPr>
          <p:spPr>
            <a:xfrm>
              <a:off x="4488401" y="3921979"/>
              <a:ext cx="1676901" cy="1618700"/>
            </a:xfrm>
            <a:custGeom>
              <a:rect b="b" l="l" r="r" t="t"/>
              <a:pathLst>
                <a:path extrusionOk="0" h="1618700" w="1676901">
                  <a:moveTo>
                    <a:pt x="0" y="0"/>
                  </a:moveTo>
                  <a:lnTo>
                    <a:pt x="1676901" y="745725"/>
                  </a:lnTo>
                  <a:cubicBezTo>
                    <a:pt x="1676901" y="1030798"/>
                    <a:pt x="1668022" y="1333627"/>
                    <a:pt x="1668022" y="1618700"/>
                  </a:cubicBezTo>
                  <a:lnTo>
                    <a:pt x="0" y="100620"/>
                  </a:lnTo>
                  <a:lnTo>
                    <a:pt x="0" y="0"/>
                  </a:lnTo>
                  <a:close/>
                </a:path>
              </a:pathLst>
            </a:custGeom>
            <a:gradFill>
              <a:gsLst>
                <a:gs pos="0">
                  <a:srgbClr val="285D8D">
                    <a:alpha val="0"/>
                  </a:srgbClr>
                </a:gs>
                <a:gs pos="35000">
                  <a:srgbClr val="285D8D">
                    <a:alpha val="0"/>
                  </a:srgbClr>
                </a:gs>
                <a:gs pos="80000">
                  <a:srgbClr val="285D8D">
                    <a:alpha val="83529"/>
                  </a:srgbClr>
                </a:gs>
                <a:gs pos="100000">
                  <a:srgbClr val="285D8D">
                    <a:alpha val="83529"/>
                  </a:srgbClr>
                </a:gs>
              </a:gsLst>
              <a:lin ang="599887"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4" name="Google Shape;504;p51"/>
            <p:cNvSpPr/>
            <p:nvPr/>
          </p:nvSpPr>
          <p:spPr>
            <a:xfrm>
              <a:off x="4479520" y="3731342"/>
              <a:ext cx="1676901" cy="864097"/>
            </a:xfrm>
            <a:custGeom>
              <a:rect b="b" l="l" r="r" t="t"/>
              <a:pathLst>
                <a:path extrusionOk="0" h="864097" w="1676901">
                  <a:moveTo>
                    <a:pt x="8878" y="26632"/>
                  </a:moveTo>
                  <a:lnTo>
                    <a:pt x="1676901" y="0"/>
                  </a:lnTo>
                  <a:cubicBezTo>
                    <a:pt x="1676901" y="285073"/>
                    <a:pt x="1659145" y="579024"/>
                    <a:pt x="1659145" y="864097"/>
                  </a:cubicBezTo>
                  <a:lnTo>
                    <a:pt x="0" y="171640"/>
                  </a:lnTo>
                  <a:lnTo>
                    <a:pt x="8878" y="26632"/>
                  </a:lnTo>
                  <a:close/>
                </a:path>
              </a:pathLst>
            </a:custGeom>
            <a:gradFill>
              <a:gsLst>
                <a:gs pos="0">
                  <a:srgbClr val="285D8D">
                    <a:alpha val="0"/>
                  </a:srgbClr>
                </a:gs>
                <a:gs pos="50000">
                  <a:srgbClr val="285D8D">
                    <a:alpha val="0"/>
                  </a:srgbClr>
                </a:gs>
                <a:gs pos="80000">
                  <a:srgbClr val="285D8D">
                    <a:alpha val="83529"/>
                  </a:srgbClr>
                </a:gs>
                <a:gs pos="100000">
                  <a:srgbClr val="285D8D">
                    <a:alpha val="83529"/>
                  </a:srgbClr>
                </a:gs>
              </a:gsLst>
              <a:lin ang="599887"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5" name="Google Shape;505;p51"/>
            <p:cNvSpPr/>
            <p:nvPr/>
          </p:nvSpPr>
          <p:spPr>
            <a:xfrm rot="10800000">
              <a:off x="6144997" y="1844920"/>
              <a:ext cx="4451400" cy="864000"/>
            </a:xfrm>
            <a:prstGeom prst="rect">
              <a:avLst/>
            </a:prstGeom>
            <a:solidFill>
              <a:srgbClr val="0B539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6" name="Google Shape;506;p51"/>
            <p:cNvSpPr/>
            <p:nvPr/>
          </p:nvSpPr>
          <p:spPr>
            <a:xfrm>
              <a:off x="4485442" y="1837871"/>
              <a:ext cx="1670406" cy="1829838"/>
            </a:xfrm>
            <a:custGeom>
              <a:rect b="b" l="l" r="r" t="t"/>
              <a:pathLst>
                <a:path extrusionOk="0" h="1829838" w="1670406">
                  <a:moveTo>
                    <a:pt x="0" y="1720343"/>
                  </a:moveTo>
                  <a:lnTo>
                    <a:pt x="1669865" y="0"/>
                  </a:lnTo>
                  <a:cubicBezTo>
                    <a:pt x="1672302" y="287390"/>
                    <a:pt x="1665585" y="574781"/>
                    <a:pt x="1668022" y="862171"/>
                  </a:cubicBezTo>
                  <a:lnTo>
                    <a:pt x="35511" y="1829838"/>
                  </a:lnTo>
                  <a:lnTo>
                    <a:pt x="0" y="1720343"/>
                  </a:lnTo>
                  <a:close/>
                </a:path>
              </a:pathLst>
            </a:custGeom>
            <a:gradFill>
              <a:gsLst>
                <a:gs pos="0">
                  <a:srgbClr val="285D8D">
                    <a:alpha val="0"/>
                  </a:srgbClr>
                </a:gs>
                <a:gs pos="35000">
                  <a:srgbClr val="285D8D">
                    <a:alpha val="0"/>
                  </a:srgbClr>
                </a:gs>
                <a:gs pos="80000">
                  <a:srgbClr val="285D8D">
                    <a:alpha val="83529"/>
                  </a:srgbClr>
                </a:gs>
                <a:gs pos="100000">
                  <a:srgbClr val="285D8D">
                    <a:alpha val="83529"/>
                  </a:srgbClr>
                </a:gs>
              </a:gsLst>
              <a:lin ang="21000163"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7" name="Google Shape;507;p51"/>
            <p:cNvSpPr/>
            <p:nvPr/>
          </p:nvSpPr>
          <p:spPr>
            <a:xfrm rot="10800000">
              <a:off x="6144996" y="2787928"/>
              <a:ext cx="4451400" cy="864000"/>
            </a:xfrm>
            <a:prstGeom prst="rect">
              <a:avLst/>
            </a:prstGeom>
            <a:solidFill>
              <a:srgbClr val="0B539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8" name="Google Shape;508;p51"/>
            <p:cNvSpPr/>
            <p:nvPr/>
          </p:nvSpPr>
          <p:spPr>
            <a:xfrm rot="10800000">
              <a:off x="6135749" y="3730936"/>
              <a:ext cx="4451400" cy="864000"/>
            </a:xfrm>
            <a:prstGeom prst="rect">
              <a:avLst/>
            </a:prstGeom>
            <a:solidFill>
              <a:srgbClr val="0B539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09" name="Google Shape;509;p51"/>
            <p:cNvSpPr/>
            <p:nvPr/>
          </p:nvSpPr>
          <p:spPr>
            <a:xfrm rot="10800000">
              <a:off x="6135749" y="4673944"/>
              <a:ext cx="4451400" cy="864000"/>
            </a:xfrm>
            <a:prstGeom prst="rect">
              <a:avLst/>
            </a:prstGeom>
            <a:solidFill>
              <a:srgbClr val="0B539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10" name="Google Shape;510;p51"/>
            <p:cNvSpPr/>
            <p:nvPr/>
          </p:nvSpPr>
          <p:spPr>
            <a:xfrm>
              <a:off x="4474601" y="2791036"/>
              <a:ext cx="1685778" cy="1002679"/>
            </a:xfrm>
            <a:custGeom>
              <a:rect b="b" l="l" r="r" t="t"/>
              <a:pathLst>
                <a:path extrusionOk="0" h="1002679" w="1685778">
                  <a:moveTo>
                    <a:pt x="0" y="905521"/>
                  </a:moveTo>
                  <a:lnTo>
                    <a:pt x="1678467" y="0"/>
                  </a:lnTo>
                  <a:lnTo>
                    <a:pt x="1685778" y="855218"/>
                  </a:lnTo>
                  <a:lnTo>
                    <a:pt x="8878" y="908486"/>
                  </a:lnTo>
                  <a:cubicBezTo>
                    <a:pt x="8878" y="573106"/>
                    <a:pt x="0" y="1240901"/>
                    <a:pt x="0" y="905521"/>
                  </a:cubicBezTo>
                  <a:close/>
                </a:path>
              </a:pathLst>
            </a:custGeom>
            <a:gradFill>
              <a:gsLst>
                <a:gs pos="0">
                  <a:srgbClr val="285D8D">
                    <a:alpha val="0"/>
                  </a:srgbClr>
                </a:gs>
                <a:gs pos="50000">
                  <a:srgbClr val="285D8D">
                    <a:alpha val="0"/>
                  </a:srgbClr>
                </a:gs>
                <a:gs pos="80000">
                  <a:srgbClr val="285D8D">
                    <a:alpha val="83529"/>
                  </a:srgbClr>
                </a:gs>
                <a:gs pos="100000">
                  <a:srgbClr val="285D8D">
                    <a:alpha val="83529"/>
                  </a:srgbClr>
                </a:gs>
              </a:gsLst>
              <a:lin ang="0"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grpSp>
        <p:nvGrpSpPr>
          <p:cNvPr id="511" name="Google Shape;511;p51"/>
          <p:cNvGrpSpPr/>
          <p:nvPr/>
        </p:nvGrpSpPr>
        <p:grpSpPr>
          <a:xfrm>
            <a:off x="5958299" y="1610321"/>
            <a:ext cx="2946417" cy="508235"/>
            <a:chOff x="6417570" y="2011204"/>
            <a:chExt cx="2553000" cy="648921"/>
          </a:xfrm>
        </p:grpSpPr>
        <p:sp>
          <p:nvSpPr>
            <p:cNvPr id="512" name="Google Shape;512;p51"/>
            <p:cNvSpPr txBox="1"/>
            <p:nvPr/>
          </p:nvSpPr>
          <p:spPr>
            <a:xfrm>
              <a:off x="6417570" y="2217925"/>
              <a:ext cx="2553000" cy="442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Poppins"/>
                  <a:ea typeface="Poppins"/>
                  <a:cs typeface="Poppins"/>
                  <a:sym typeface="Poppins"/>
                </a:rPr>
                <a:t>Trusted worldwide for quality, expertise, on-time delivery, and innovative manufacturing solutions.</a:t>
              </a:r>
              <a:endParaRPr b="0" i="0" sz="900" u="none" cap="none" strike="noStrike">
                <a:solidFill>
                  <a:schemeClr val="lt1"/>
                </a:solidFill>
                <a:latin typeface="Poppins"/>
                <a:ea typeface="Poppins"/>
                <a:cs typeface="Poppins"/>
                <a:sym typeface="Poppins"/>
              </a:endParaRPr>
            </a:p>
          </p:txBody>
        </p:sp>
        <p:sp>
          <p:nvSpPr>
            <p:cNvPr id="513" name="Google Shape;513;p51"/>
            <p:cNvSpPr txBox="1"/>
            <p:nvPr/>
          </p:nvSpPr>
          <p:spPr>
            <a:xfrm>
              <a:off x="6417575" y="2011204"/>
              <a:ext cx="2232300" cy="265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Global Trust</a:t>
              </a:r>
              <a:endParaRPr b="1" i="0" sz="900" u="none" cap="none" strike="noStrike">
                <a:solidFill>
                  <a:schemeClr val="lt1"/>
                </a:solidFill>
                <a:latin typeface="Poppins"/>
                <a:ea typeface="Poppins"/>
                <a:cs typeface="Poppins"/>
                <a:sym typeface="Poppins"/>
              </a:endParaRPr>
            </a:p>
          </p:txBody>
        </p:sp>
      </p:grpSp>
      <p:grpSp>
        <p:nvGrpSpPr>
          <p:cNvPr id="514" name="Google Shape;514;p51"/>
          <p:cNvGrpSpPr/>
          <p:nvPr/>
        </p:nvGrpSpPr>
        <p:grpSpPr>
          <a:xfrm>
            <a:off x="5958299" y="2323675"/>
            <a:ext cx="3139959" cy="477451"/>
            <a:chOff x="6417569" y="2011193"/>
            <a:chExt cx="2720700" cy="609616"/>
          </a:xfrm>
        </p:grpSpPr>
        <p:sp>
          <p:nvSpPr>
            <p:cNvPr id="515" name="Google Shape;515;p51"/>
            <p:cNvSpPr txBox="1"/>
            <p:nvPr/>
          </p:nvSpPr>
          <p:spPr>
            <a:xfrm>
              <a:off x="6417569" y="2217909"/>
              <a:ext cx="2720700" cy="402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800" u="none" cap="none" strike="noStrike">
                  <a:solidFill>
                    <a:schemeClr val="lt1"/>
                  </a:solidFill>
                  <a:latin typeface="Poppins"/>
                  <a:ea typeface="Poppins"/>
                  <a:cs typeface="Poppins"/>
                  <a:sym typeface="Poppins"/>
                </a:rPr>
                <a:t>Red rice, ketapang leaves, banana leaves, coffee beans, wood pellets, and coconut charcoal briquettes.</a:t>
              </a:r>
              <a:endParaRPr b="0" i="0" sz="800" u="none" cap="none" strike="noStrike">
                <a:solidFill>
                  <a:schemeClr val="lt1"/>
                </a:solidFill>
                <a:latin typeface="Poppins"/>
                <a:ea typeface="Poppins"/>
                <a:cs typeface="Poppins"/>
                <a:sym typeface="Poppins"/>
              </a:endParaRPr>
            </a:p>
          </p:txBody>
        </p:sp>
        <p:sp>
          <p:nvSpPr>
            <p:cNvPr id="516" name="Google Shape;516;p51"/>
            <p:cNvSpPr txBox="1"/>
            <p:nvPr/>
          </p:nvSpPr>
          <p:spPr>
            <a:xfrm>
              <a:off x="6417569" y="2011193"/>
              <a:ext cx="2553000" cy="265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Which products are available for Private Label?</a:t>
              </a:r>
              <a:endParaRPr b="1" i="0" sz="900" u="none" cap="none" strike="noStrike">
                <a:solidFill>
                  <a:schemeClr val="lt1"/>
                </a:solidFill>
                <a:latin typeface="Poppins"/>
                <a:ea typeface="Poppins"/>
                <a:cs typeface="Poppins"/>
                <a:sym typeface="Poppins"/>
              </a:endParaRPr>
            </a:p>
          </p:txBody>
        </p:sp>
      </p:grpSp>
      <p:grpSp>
        <p:nvGrpSpPr>
          <p:cNvPr id="517" name="Google Shape;517;p51"/>
          <p:cNvGrpSpPr/>
          <p:nvPr/>
        </p:nvGrpSpPr>
        <p:grpSpPr>
          <a:xfrm>
            <a:off x="5958298" y="3030400"/>
            <a:ext cx="3105685" cy="508207"/>
            <a:chOff x="6417567" y="2011218"/>
            <a:chExt cx="2691002" cy="648885"/>
          </a:xfrm>
        </p:grpSpPr>
        <p:sp>
          <p:nvSpPr>
            <p:cNvPr id="518" name="Google Shape;518;p51"/>
            <p:cNvSpPr txBox="1"/>
            <p:nvPr/>
          </p:nvSpPr>
          <p:spPr>
            <a:xfrm>
              <a:off x="6417567" y="2217903"/>
              <a:ext cx="2691000" cy="442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Poppins"/>
                  <a:ea typeface="Poppins"/>
                  <a:cs typeface="Poppins"/>
                  <a:sym typeface="Poppins"/>
                </a:rPr>
                <a:t>Yes, you can use your own logo, packaging design, and label for your market.</a:t>
              </a:r>
              <a:endParaRPr b="0" i="0" sz="900" u="none" cap="none" strike="noStrike">
                <a:solidFill>
                  <a:schemeClr val="lt1"/>
                </a:solidFill>
                <a:latin typeface="Poppins"/>
                <a:ea typeface="Poppins"/>
                <a:cs typeface="Poppins"/>
                <a:sym typeface="Poppins"/>
              </a:endParaRPr>
            </a:p>
          </p:txBody>
        </p:sp>
        <p:sp>
          <p:nvSpPr>
            <p:cNvPr id="519" name="Google Shape;519;p51"/>
            <p:cNvSpPr txBox="1"/>
            <p:nvPr/>
          </p:nvSpPr>
          <p:spPr>
            <a:xfrm>
              <a:off x="6417569" y="2011218"/>
              <a:ext cx="2691000" cy="265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Can we use our own brand and packaging design?</a:t>
              </a:r>
              <a:endParaRPr b="1" i="0" sz="900" u="none" cap="none" strike="noStrike">
                <a:solidFill>
                  <a:schemeClr val="lt1"/>
                </a:solidFill>
                <a:latin typeface="Poppins"/>
                <a:ea typeface="Poppins"/>
                <a:cs typeface="Poppins"/>
                <a:sym typeface="Poppins"/>
              </a:endParaRPr>
            </a:p>
          </p:txBody>
        </p:sp>
      </p:grpSp>
      <p:grpSp>
        <p:nvGrpSpPr>
          <p:cNvPr id="520" name="Google Shape;520;p51"/>
          <p:cNvGrpSpPr/>
          <p:nvPr/>
        </p:nvGrpSpPr>
        <p:grpSpPr>
          <a:xfrm>
            <a:off x="5958328" y="3694298"/>
            <a:ext cx="3185662" cy="628591"/>
            <a:chOff x="6417569" y="1956536"/>
            <a:chExt cx="2760300" cy="864994"/>
          </a:xfrm>
        </p:grpSpPr>
        <p:sp>
          <p:nvSpPr>
            <p:cNvPr id="521" name="Google Shape;521;p51"/>
            <p:cNvSpPr txBox="1"/>
            <p:nvPr/>
          </p:nvSpPr>
          <p:spPr>
            <a:xfrm>
              <a:off x="6417569" y="2217930"/>
              <a:ext cx="2760300" cy="603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800" u="none" cap="none" strike="noStrike">
                  <a:solidFill>
                    <a:schemeClr val="lt1"/>
                  </a:solidFill>
                  <a:latin typeface="Poppins"/>
                  <a:ea typeface="Poppins"/>
                  <a:cs typeface="Poppins"/>
                  <a:sym typeface="Poppins"/>
                </a:rPr>
                <a:t>Production takes 10–20 working days, depending on product and order volume. Shipping duration depends on destination country.</a:t>
              </a:r>
              <a:endParaRPr b="0" i="0" sz="800" u="none" cap="none" strike="noStrike">
                <a:solidFill>
                  <a:schemeClr val="lt1"/>
                </a:solidFill>
                <a:latin typeface="Poppins"/>
                <a:ea typeface="Poppins"/>
                <a:cs typeface="Poppins"/>
                <a:sym typeface="Poppins"/>
              </a:endParaRPr>
            </a:p>
          </p:txBody>
        </p:sp>
        <p:sp>
          <p:nvSpPr>
            <p:cNvPr id="522" name="Google Shape;522;p51"/>
            <p:cNvSpPr txBox="1"/>
            <p:nvPr/>
          </p:nvSpPr>
          <p:spPr>
            <a:xfrm>
              <a:off x="6417569" y="1956536"/>
              <a:ext cx="2232300" cy="285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Production &amp; Delivery</a:t>
              </a:r>
              <a:endParaRPr b="1" i="0" sz="900" u="none" cap="none" strike="noStrike">
                <a:solidFill>
                  <a:schemeClr val="lt1"/>
                </a:solidFill>
                <a:latin typeface="Poppins"/>
                <a:ea typeface="Poppins"/>
                <a:cs typeface="Poppins"/>
                <a:sym typeface="Poppins"/>
              </a:endParaRPr>
            </a:p>
          </p:txBody>
        </p:sp>
      </p:grpSp>
      <p:grpSp>
        <p:nvGrpSpPr>
          <p:cNvPr id="523" name="Google Shape;523;p51"/>
          <p:cNvGrpSpPr/>
          <p:nvPr/>
        </p:nvGrpSpPr>
        <p:grpSpPr>
          <a:xfrm>
            <a:off x="502625" y="1625780"/>
            <a:ext cx="2627162" cy="477446"/>
            <a:chOff x="6334262" y="2011204"/>
            <a:chExt cx="2315700" cy="609609"/>
          </a:xfrm>
        </p:grpSpPr>
        <p:sp>
          <p:nvSpPr>
            <p:cNvPr id="524" name="Google Shape;524;p51"/>
            <p:cNvSpPr txBox="1"/>
            <p:nvPr/>
          </p:nvSpPr>
          <p:spPr>
            <a:xfrm>
              <a:off x="6334262" y="2217913"/>
              <a:ext cx="2315700" cy="4029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0" i="0" lang="en" sz="800" u="none" cap="none" strike="noStrike">
                  <a:solidFill>
                    <a:schemeClr val="lt1"/>
                  </a:solidFill>
                  <a:latin typeface="Poppins"/>
                  <a:ea typeface="Poppins"/>
                  <a:cs typeface="Poppins"/>
                  <a:sym typeface="Poppins"/>
                </a:rPr>
                <a:t>Companies choose OEM like us for cost savings, speed, and quality without heavy investment.</a:t>
              </a:r>
              <a:endParaRPr b="0" i="0" sz="800" u="none" cap="none" strike="noStrike">
                <a:solidFill>
                  <a:schemeClr val="lt1"/>
                </a:solidFill>
                <a:latin typeface="Poppins"/>
                <a:ea typeface="Poppins"/>
                <a:cs typeface="Poppins"/>
                <a:sym typeface="Poppins"/>
              </a:endParaRPr>
            </a:p>
          </p:txBody>
        </p:sp>
        <p:sp>
          <p:nvSpPr>
            <p:cNvPr id="525" name="Google Shape;525;p51"/>
            <p:cNvSpPr txBox="1"/>
            <p:nvPr/>
          </p:nvSpPr>
          <p:spPr>
            <a:xfrm>
              <a:off x="6417575" y="2011204"/>
              <a:ext cx="2232300" cy="2652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OEM Benefits</a:t>
              </a:r>
              <a:endParaRPr b="1" i="0" sz="900" u="none" cap="none" strike="noStrike">
                <a:solidFill>
                  <a:schemeClr val="lt1"/>
                </a:solidFill>
                <a:latin typeface="Poppins"/>
                <a:ea typeface="Poppins"/>
                <a:cs typeface="Poppins"/>
                <a:sym typeface="Poppins"/>
              </a:endParaRPr>
            </a:p>
          </p:txBody>
        </p:sp>
      </p:grpSp>
      <p:grpSp>
        <p:nvGrpSpPr>
          <p:cNvPr id="526" name="Google Shape;526;p51"/>
          <p:cNvGrpSpPr/>
          <p:nvPr/>
        </p:nvGrpSpPr>
        <p:grpSpPr>
          <a:xfrm>
            <a:off x="427323" y="2337001"/>
            <a:ext cx="2706477" cy="508231"/>
            <a:chOff x="6264262" y="2011204"/>
            <a:chExt cx="2385613" cy="648916"/>
          </a:xfrm>
        </p:grpSpPr>
        <p:sp>
          <p:nvSpPr>
            <p:cNvPr id="527" name="Google Shape;527;p51"/>
            <p:cNvSpPr txBox="1"/>
            <p:nvPr/>
          </p:nvSpPr>
          <p:spPr>
            <a:xfrm>
              <a:off x="6264262" y="2217920"/>
              <a:ext cx="2385600" cy="4422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Poppins"/>
                  <a:ea typeface="Poppins"/>
                  <a:cs typeface="Poppins"/>
                  <a:sym typeface="Poppins"/>
                </a:rPr>
                <a:t>Yes, we offer Private Label and OEM services for all export products.</a:t>
              </a:r>
              <a:endParaRPr b="0" i="0" sz="900" u="none" cap="none" strike="noStrike">
                <a:solidFill>
                  <a:schemeClr val="lt1"/>
                </a:solidFill>
                <a:latin typeface="Poppins"/>
                <a:ea typeface="Poppins"/>
                <a:cs typeface="Poppins"/>
                <a:sym typeface="Poppins"/>
              </a:endParaRPr>
            </a:p>
          </p:txBody>
        </p:sp>
        <p:sp>
          <p:nvSpPr>
            <p:cNvPr id="528" name="Google Shape;528;p51"/>
            <p:cNvSpPr txBox="1"/>
            <p:nvPr/>
          </p:nvSpPr>
          <p:spPr>
            <a:xfrm>
              <a:off x="6417575" y="2011204"/>
              <a:ext cx="2232300" cy="2652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Do you provide Private Label service?</a:t>
              </a:r>
              <a:endParaRPr b="1" i="0" sz="900" u="none" cap="none" strike="noStrike">
                <a:solidFill>
                  <a:schemeClr val="lt1"/>
                </a:solidFill>
                <a:latin typeface="Poppins"/>
                <a:ea typeface="Poppins"/>
                <a:cs typeface="Poppins"/>
                <a:sym typeface="Poppins"/>
              </a:endParaRPr>
            </a:p>
          </p:txBody>
        </p:sp>
      </p:grpSp>
      <p:grpSp>
        <p:nvGrpSpPr>
          <p:cNvPr id="529" name="Google Shape;529;p51"/>
          <p:cNvGrpSpPr/>
          <p:nvPr/>
        </p:nvGrpSpPr>
        <p:grpSpPr>
          <a:xfrm>
            <a:off x="233099" y="3041575"/>
            <a:ext cx="2904887" cy="508216"/>
            <a:chOff x="6089441" y="2011219"/>
            <a:chExt cx="2560500" cy="648898"/>
          </a:xfrm>
        </p:grpSpPr>
        <p:sp>
          <p:nvSpPr>
            <p:cNvPr id="530" name="Google Shape;530;p51"/>
            <p:cNvSpPr txBox="1"/>
            <p:nvPr/>
          </p:nvSpPr>
          <p:spPr>
            <a:xfrm>
              <a:off x="6417576" y="2217917"/>
              <a:ext cx="2232300" cy="4422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Poppins"/>
                  <a:ea typeface="Poppins"/>
                  <a:cs typeface="Poppins"/>
                  <a:sym typeface="Poppins"/>
                </a:rPr>
                <a:t>MOQ depends on product type, usually starting from 1,000 kg per shipment.</a:t>
              </a:r>
              <a:endParaRPr b="0" i="0" sz="900" u="none" cap="none" strike="noStrike">
                <a:solidFill>
                  <a:schemeClr val="lt1"/>
                </a:solidFill>
                <a:latin typeface="Poppins"/>
                <a:ea typeface="Poppins"/>
                <a:cs typeface="Poppins"/>
                <a:sym typeface="Poppins"/>
              </a:endParaRPr>
            </a:p>
          </p:txBody>
        </p:sp>
        <p:sp>
          <p:nvSpPr>
            <p:cNvPr id="531" name="Google Shape;531;p51"/>
            <p:cNvSpPr txBox="1"/>
            <p:nvPr/>
          </p:nvSpPr>
          <p:spPr>
            <a:xfrm>
              <a:off x="6089441" y="2011219"/>
              <a:ext cx="2560500" cy="2652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What is the minimum order for Private Label? </a:t>
              </a:r>
              <a:endParaRPr b="1" i="0" sz="900" u="none" cap="none" strike="noStrike">
                <a:solidFill>
                  <a:schemeClr val="lt1"/>
                </a:solidFill>
                <a:latin typeface="Poppins"/>
                <a:ea typeface="Poppins"/>
                <a:cs typeface="Poppins"/>
                <a:sym typeface="Poppins"/>
              </a:endParaRPr>
            </a:p>
          </p:txBody>
        </p:sp>
      </p:grpSp>
      <p:grpSp>
        <p:nvGrpSpPr>
          <p:cNvPr id="532" name="Google Shape;532;p51"/>
          <p:cNvGrpSpPr/>
          <p:nvPr/>
        </p:nvGrpSpPr>
        <p:grpSpPr>
          <a:xfrm>
            <a:off x="36274" y="3746125"/>
            <a:ext cx="3105752" cy="508231"/>
            <a:chOff x="5912324" y="2011204"/>
            <a:chExt cx="2737551" cy="648916"/>
          </a:xfrm>
        </p:grpSpPr>
        <p:sp>
          <p:nvSpPr>
            <p:cNvPr id="533" name="Google Shape;533;p51"/>
            <p:cNvSpPr txBox="1"/>
            <p:nvPr/>
          </p:nvSpPr>
          <p:spPr>
            <a:xfrm>
              <a:off x="5912324" y="2217920"/>
              <a:ext cx="2737500" cy="4422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Poppins"/>
                  <a:ea typeface="Poppins"/>
                  <a:cs typeface="Poppins"/>
                  <a:sym typeface="Poppins"/>
                </a:rPr>
                <a:t>Yes, we can provide packaging design assistance upon request or use your existing design files.</a:t>
              </a:r>
              <a:endParaRPr b="0" i="0" sz="900" u="none" cap="none" strike="noStrike">
                <a:solidFill>
                  <a:schemeClr val="lt1"/>
                </a:solidFill>
                <a:latin typeface="Poppins"/>
                <a:ea typeface="Poppins"/>
                <a:cs typeface="Poppins"/>
                <a:sym typeface="Poppins"/>
              </a:endParaRPr>
            </a:p>
          </p:txBody>
        </p:sp>
        <p:sp>
          <p:nvSpPr>
            <p:cNvPr id="534" name="Google Shape;534;p51"/>
            <p:cNvSpPr txBox="1"/>
            <p:nvPr/>
          </p:nvSpPr>
          <p:spPr>
            <a:xfrm>
              <a:off x="6417575" y="2011204"/>
              <a:ext cx="2232300" cy="2652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Do you assist with packaging design?</a:t>
              </a:r>
              <a:endParaRPr b="1" i="0" sz="900" u="none" cap="none" strike="noStrike">
                <a:solidFill>
                  <a:schemeClr val="lt1"/>
                </a:solidFill>
                <a:latin typeface="Poppins"/>
                <a:ea typeface="Poppins"/>
                <a:cs typeface="Poppins"/>
                <a:sym typeface="Poppins"/>
              </a:endParaRPr>
            </a:p>
          </p:txBody>
        </p:sp>
      </p:grpSp>
      <p:grpSp>
        <p:nvGrpSpPr>
          <p:cNvPr id="535" name="Google Shape;535;p51"/>
          <p:cNvGrpSpPr/>
          <p:nvPr/>
        </p:nvGrpSpPr>
        <p:grpSpPr>
          <a:xfrm>
            <a:off x="3730329" y="2098349"/>
            <a:ext cx="1678275" cy="1678275"/>
            <a:chOff x="3467528" y="2657377"/>
            <a:chExt cx="2237700" cy="2237700"/>
          </a:xfrm>
        </p:grpSpPr>
        <p:grpSp>
          <p:nvGrpSpPr>
            <p:cNvPr id="536" name="Google Shape;536;p51"/>
            <p:cNvGrpSpPr/>
            <p:nvPr/>
          </p:nvGrpSpPr>
          <p:grpSpPr>
            <a:xfrm>
              <a:off x="3467528" y="2657377"/>
              <a:ext cx="2237700" cy="2237700"/>
              <a:chOff x="3436380" y="2612003"/>
              <a:chExt cx="2237700" cy="2237700"/>
            </a:xfrm>
          </p:grpSpPr>
          <p:sp>
            <p:nvSpPr>
              <p:cNvPr id="537" name="Google Shape;537;p51"/>
              <p:cNvSpPr/>
              <p:nvPr/>
            </p:nvSpPr>
            <p:spPr>
              <a:xfrm>
                <a:off x="3436380" y="2612003"/>
                <a:ext cx="2237700" cy="2237700"/>
              </a:xfrm>
              <a:prstGeom prst="ellipse">
                <a:avLst/>
              </a:prstGeom>
              <a:solidFill>
                <a:schemeClr val="lt1">
                  <a:alpha val="55686"/>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538" name="Google Shape;538;p51"/>
              <p:cNvSpPr/>
              <p:nvPr/>
            </p:nvSpPr>
            <p:spPr>
              <a:xfrm>
                <a:off x="3914050" y="3089673"/>
                <a:ext cx="1282200" cy="1282200"/>
              </a:xfrm>
              <a:prstGeom prst="ellipse">
                <a:avLst/>
              </a:prstGeom>
              <a:solidFill>
                <a:schemeClr val="accent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sp>
          <p:nvSpPr>
            <p:cNvPr id="539" name="Google Shape;539;p51"/>
            <p:cNvSpPr/>
            <p:nvPr/>
          </p:nvSpPr>
          <p:spPr>
            <a:xfrm>
              <a:off x="3695636" y="2885485"/>
              <a:ext cx="1781400" cy="1781400"/>
            </a:xfrm>
            <a:prstGeom prst="ellipse">
              <a:avLst/>
            </a:prstGeom>
            <a:noFill/>
            <a:ln cap="flat" cmpd="sng" w="14300">
              <a:solidFill>
                <a:srgbClr val="D8D8D8"/>
              </a:solidFill>
              <a:prstDash val="dash"/>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sp>
        <p:nvSpPr>
          <p:cNvPr id="540" name="Google Shape;540;p51"/>
          <p:cNvSpPr txBox="1"/>
          <p:nvPr/>
        </p:nvSpPr>
        <p:spPr>
          <a:xfrm>
            <a:off x="4088970" y="2730335"/>
            <a:ext cx="9615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i="0" lang="en" sz="2100" u="none" cap="none" strike="noStrike">
                <a:solidFill>
                  <a:schemeClr val="lt1"/>
                </a:solidFill>
                <a:latin typeface="Arial"/>
                <a:ea typeface="Arial"/>
                <a:cs typeface="Arial"/>
                <a:sym typeface="Arial"/>
              </a:rPr>
              <a:t>FAQ</a:t>
            </a:r>
            <a:endParaRPr b="1" i="0" sz="2100" u="none" cap="none" strike="noStrike">
              <a:solidFill>
                <a:schemeClr val="lt1"/>
              </a:solidFill>
              <a:latin typeface="Arial"/>
              <a:ea typeface="Arial"/>
              <a:cs typeface="Arial"/>
              <a:sym typeface="Arial"/>
            </a:endParaRPr>
          </a:p>
        </p:txBody>
      </p:sp>
      <p:sp>
        <p:nvSpPr>
          <p:cNvPr id="541" name="Google Shape;541;p51"/>
          <p:cNvSpPr txBox="1"/>
          <p:nvPr/>
        </p:nvSpPr>
        <p:spPr>
          <a:xfrm>
            <a:off x="3657444" y="1410414"/>
            <a:ext cx="1813800" cy="500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Poppins"/>
                <a:ea typeface="Poppins"/>
                <a:cs typeface="Poppins"/>
                <a:sym typeface="Poppins"/>
              </a:rPr>
              <a:t>Private Label /</a:t>
            </a:r>
            <a:br>
              <a:rPr b="1" i="0" lang="en" sz="1400" u="none" cap="none" strike="noStrike">
                <a:solidFill>
                  <a:schemeClr val="lt1"/>
                </a:solidFill>
                <a:latin typeface="Poppins"/>
                <a:ea typeface="Poppins"/>
                <a:cs typeface="Poppins"/>
                <a:sym typeface="Poppins"/>
              </a:rPr>
            </a:br>
            <a:r>
              <a:rPr b="1" i="0" lang="en" sz="1400" u="none" cap="none" strike="noStrike">
                <a:solidFill>
                  <a:schemeClr val="lt1"/>
                </a:solidFill>
                <a:latin typeface="Poppins"/>
                <a:ea typeface="Poppins"/>
                <a:cs typeface="Poppins"/>
                <a:sym typeface="Poppins"/>
              </a:rPr>
              <a:t>OEM</a:t>
            </a:r>
            <a:endParaRPr b="1" i="0" sz="1400" u="none" cap="none" strike="noStrike">
              <a:solidFill>
                <a:schemeClr val="lt1"/>
              </a:solidFill>
              <a:latin typeface="Poppins"/>
              <a:ea typeface="Poppins"/>
              <a:cs typeface="Poppins"/>
              <a:sym typeface="Poppins"/>
            </a:endParaRPr>
          </a:p>
        </p:txBody>
      </p:sp>
      <p:grpSp>
        <p:nvGrpSpPr>
          <p:cNvPr id="542" name="Google Shape;542;p51"/>
          <p:cNvGrpSpPr/>
          <p:nvPr/>
        </p:nvGrpSpPr>
        <p:grpSpPr>
          <a:xfrm>
            <a:off x="3720084" y="3922633"/>
            <a:ext cx="1688401" cy="778285"/>
            <a:chOff x="1579264" y="5496925"/>
            <a:chExt cx="2251201" cy="1037714"/>
          </a:xfrm>
        </p:grpSpPr>
        <p:sp>
          <p:nvSpPr>
            <p:cNvPr id="543" name="Google Shape;543;p51"/>
            <p:cNvSpPr txBox="1"/>
            <p:nvPr/>
          </p:nvSpPr>
          <p:spPr>
            <a:xfrm>
              <a:off x="1579265" y="5703639"/>
              <a:ext cx="2251200" cy="8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FAFDFF"/>
                  </a:solidFill>
                  <a:latin typeface="Poppins"/>
                  <a:ea typeface="Poppins"/>
                  <a:cs typeface="Poppins"/>
                  <a:sym typeface="Poppins"/>
                </a:rPr>
                <a:t>Your trusted partner for seamless Private Label &amp; OEM manufacturing solutions.</a:t>
              </a:r>
              <a:endParaRPr b="0" i="0" sz="900" u="none" cap="none" strike="noStrike">
                <a:solidFill>
                  <a:srgbClr val="FAFDFF"/>
                </a:solidFill>
                <a:latin typeface="Poppins"/>
                <a:ea typeface="Poppins"/>
                <a:cs typeface="Poppins"/>
                <a:sym typeface="Poppins"/>
              </a:endParaRPr>
            </a:p>
          </p:txBody>
        </p:sp>
        <p:sp>
          <p:nvSpPr>
            <p:cNvPr id="544" name="Google Shape;544;p51"/>
            <p:cNvSpPr txBox="1"/>
            <p:nvPr/>
          </p:nvSpPr>
          <p:spPr>
            <a:xfrm>
              <a:off x="1579264" y="5496925"/>
              <a:ext cx="2251200" cy="2769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Poppins"/>
                  <a:ea typeface="Poppins"/>
                  <a:cs typeface="Poppins"/>
                  <a:sym typeface="Poppins"/>
                </a:rPr>
                <a:t>Private Label - OEM</a:t>
              </a:r>
              <a:endParaRPr b="1" i="0" sz="900" u="none" cap="none" strike="noStrike">
                <a:solidFill>
                  <a:schemeClr val="lt1"/>
                </a:solidFill>
                <a:latin typeface="Poppins"/>
                <a:ea typeface="Poppins"/>
                <a:cs typeface="Poppins"/>
                <a:sym typeface="Poppins"/>
              </a:endParaRPr>
            </a:p>
          </p:txBody>
        </p:sp>
      </p:grpSp>
      <p:pic>
        <p:nvPicPr>
          <p:cNvPr id="545" name="Google Shape;545;p51" title="pt.png"/>
          <p:cNvPicPr preferRelativeResize="0"/>
          <p:nvPr/>
        </p:nvPicPr>
        <p:blipFill rotWithShape="1">
          <a:blip r:embed="rId4">
            <a:alphaModFix amt="6000"/>
          </a:blip>
          <a:srcRect b="0" l="0" r="0" t="0"/>
          <a:stretch/>
        </p:blipFill>
        <p:spPr>
          <a:xfrm>
            <a:off x="2179052" y="394711"/>
            <a:ext cx="5222700" cy="1215625"/>
          </a:xfrm>
          <a:prstGeom prst="rect">
            <a:avLst/>
          </a:prstGeom>
          <a:noFill/>
          <a:ln>
            <a:noFill/>
          </a:ln>
        </p:spPr>
      </p:pic>
      <p:sp>
        <p:nvSpPr>
          <p:cNvPr id="546" name="Google Shape;546;p51"/>
          <p:cNvSpPr txBox="1"/>
          <p:nvPr/>
        </p:nvSpPr>
        <p:spPr>
          <a:xfrm>
            <a:off x="1776775"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pic>
        <p:nvPicPr>
          <p:cNvPr id="551" name="Google Shape;551;p52" title="FDA_300x300.png"/>
          <p:cNvPicPr preferRelativeResize="0"/>
          <p:nvPr/>
        </p:nvPicPr>
        <p:blipFill rotWithShape="1">
          <a:blip r:embed="rId3">
            <a:alphaModFix/>
          </a:blip>
          <a:srcRect b="0" l="0" r="0" t="0"/>
          <a:stretch/>
        </p:blipFill>
        <p:spPr>
          <a:xfrm>
            <a:off x="2795424" y="1746750"/>
            <a:ext cx="1515951" cy="1515975"/>
          </a:xfrm>
          <a:prstGeom prst="rect">
            <a:avLst/>
          </a:prstGeom>
          <a:noFill/>
          <a:ln>
            <a:noFill/>
          </a:ln>
        </p:spPr>
      </p:pic>
      <p:pic>
        <p:nvPicPr>
          <p:cNvPr id="552" name="Google Shape;552;p52" title="674155661_pesticide-free-1-300x300.png"/>
          <p:cNvPicPr preferRelativeResize="0"/>
          <p:nvPr/>
        </p:nvPicPr>
        <p:blipFill rotWithShape="1">
          <a:blip r:embed="rId4">
            <a:alphaModFix/>
          </a:blip>
          <a:srcRect b="0" l="0" r="0" t="0"/>
          <a:stretch/>
        </p:blipFill>
        <p:spPr>
          <a:xfrm>
            <a:off x="7429150" y="1815748"/>
            <a:ext cx="1409275" cy="1409275"/>
          </a:xfrm>
          <a:prstGeom prst="rect">
            <a:avLst/>
          </a:prstGeom>
          <a:noFill/>
          <a:ln>
            <a:noFill/>
          </a:ln>
        </p:spPr>
      </p:pic>
      <p:pic>
        <p:nvPicPr>
          <p:cNvPr id="553" name="Google Shape;553;p52" title="613395089_rainforest-alliance-certified-logo.png"/>
          <p:cNvPicPr preferRelativeResize="0"/>
          <p:nvPr/>
        </p:nvPicPr>
        <p:blipFill rotWithShape="1">
          <a:blip r:embed="rId5">
            <a:alphaModFix/>
          </a:blip>
          <a:srcRect b="-13678" l="-10166" r="-10152" t="-6641"/>
          <a:stretch/>
        </p:blipFill>
        <p:spPr>
          <a:xfrm>
            <a:off x="5079354" y="3327762"/>
            <a:ext cx="1976497" cy="1778850"/>
          </a:xfrm>
          <a:prstGeom prst="rect">
            <a:avLst/>
          </a:prstGeom>
          <a:noFill/>
          <a:ln>
            <a:noFill/>
          </a:ln>
        </p:spPr>
      </p:pic>
      <p:pic>
        <p:nvPicPr>
          <p:cNvPr id="554" name="Google Shape;554;p52" title="202343538_100-pure-1-300x295.png"/>
          <p:cNvPicPr preferRelativeResize="0"/>
          <p:nvPr/>
        </p:nvPicPr>
        <p:blipFill rotWithShape="1">
          <a:blip r:embed="rId6">
            <a:alphaModFix/>
          </a:blip>
          <a:srcRect b="0" l="0" r="0" t="0"/>
          <a:stretch/>
        </p:blipFill>
        <p:spPr>
          <a:xfrm>
            <a:off x="5004900" y="106713"/>
            <a:ext cx="1601725" cy="1575025"/>
          </a:xfrm>
          <a:prstGeom prst="rect">
            <a:avLst/>
          </a:prstGeom>
          <a:noFill/>
          <a:ln>
            <a:noFill/>
          </a:ln>
        </p:spPr>
      </p:pic>
      <p:pic>
        <p:nvPicPr>
          <p:cNvPr id="555" name="Google Shape;555;p52" title="259182982_haccp-300x300.png"/>
          <p:cNvPicPr preferRelativeResize="0"/>
          <p:nvPr/>
        </p:nvPicPr>
        <p:blipFill rotWithShape="1">
          <a:blip r:embed="rId7">
            <a:alphaModFix/>
          </a:blip>
          <a:srcRect b="0" l="0" r="0" t="0"/>
          <a:stretch/>
        </p:blipFill>
        <p:spPr>
          <a:xfrm>
            <a:off x="7133125" y="1"/>
            <a:ext cx="1662775" cy="1662775"/>
          </a:xfrm>
          <a:prstGeom prst="rect">
            <a:avLst/>
          </a:prstGeom>
          <a:noFill/>
          <a:ln>
            <a:noFill/>
          </a:ln>
          <a:effectLst>
            <a:outerShdw blurRad="385763" rotWithShape="0" algn="bl">
              <a:srgbClr val="FFFFFF">
                <a:alpha val="96862"/>
              </a:srgbClr>
            </a:outerShdw>
          </a:effectLst>
        </p:spPr>
      </p:pic>
      <p:pic>
        <p:nvPicPr>
          <p:cNvPr id="556" name="Google Shape;556;p52" title="949508055_trade-with-remarkable-indonesia-1-300x149.png"/>
          <p:cNvPicPr preferRelativeResize="0"/>
          <p:nvPr/>
        </p:nvPicPr>
        <p:blipFill rotWithShape="1">
          <a:blip r:embed="rId8">
            <a:alphaModFix/>
          </a:blip>
          <a:srcRect b="0" l="0" r="0" t="0"/>
          <a:stretch/>
        </p:blipFill>
        <p:spPr>
          <a:xfrm>
            <a:off x="2551137" y="3787576"/>
            <a:ext cx="2112400" cy="1049175"/>
          </a:xfrm>
          <a:prstGeom prst="rect">
            <a:avLst/>
          </a:prstGeom>
          <a:noFill/>
          <a:ln>
            <a:noFill/>
          </a:ln>
          <a:effectLst>
            <a:outerShdw blurRad="57150" rotWithShape="0" algn="bl" dir="5400000" dist="19050">
              <a:srgbClr val="FFFFFF"/>
            </a:outerShdw>
          </a:effectLst>
        </p:spPr>
      </p:pic>
      <p:pic>
        <p:nvPicPr>
          <p:cNvPr id="557" name="Google Shape;557;p52" title="1460413550_logo-halal3-1-300x300.png"/>
          <p:cNvPicPr preferRelativeResize="0"/>
          <p:nvPr/>
        </p:nvPicPr>
        <p:blipFill rotWithShape="1">
          <a:blip r:embed="rId9">
            <a:alphaModFix/>
          </a:blip>
          <a:srcRect b="0" l="0" r="0" t="0"/>
          <a:stretch/>
        </p:blipFill>
        <p:spPr>
          <a:xfrm>
            <a:off x="7471675" y="3533812"/>
            <a:ext cx="1366750" cy="1366725"/>
          </a:xfrm>
          <a:prstGeom prst="rect">
            <a:avLst/>
          </a:prstGeom>
          <a:noFill/>
          <a:ln>
            <a:noFill/>
          </a:ln>
          <a:effectLst>
            <a:outerShdw blurRad="1428750" rotWithShape="0" algn="bl" dir="5400000" dist="19050">
              <a:srgbClr val="FFFFFF"/>
            </a:outerShdw>
          </a:effectLst>
        </p:spPr>
      </p:pic>
      <p:pic>
        <p:nvPicPr>
          <p:cNvPr id="558" name="Google Shape;558;p52" title="1286854124_ICO-600x400-1-1-300x150.png"/>
          <p:cNvPicPr preferRelativeResize="0"/>
          <p:nvPr/>
        </p:nvPicPr>
        <p:blipFill rotWithShape="1">
          <a:blip r:embed="rId10">
            <a:alphaModFix/>
          </a:blip>
          <a:srcRect b="0" l="0" r="0" t="0"/>
          <a:stretch/>
        </p:blipFill>
        <p:spPr>
          <a:xfrm>
            <a:off x="189900" y="325675"/>
            <a:ext cx="2112400" cy="1056187"/>
          </a:xfrm>
          <a:prstGeom prst="rect">
            <a:avLst/>
          </a:prstGeom>
          <a:noFill/>
          <a:ln>
            <a:noFill/>
          </a:ln>
          <a:effectLst>
            <a:outerShdw blurRad="69881" rotWithShape="0" algn="bl" dir="10800000" dist="23294">
              <a:srgbClr val="FFFFFF">
                <a:alpha val="63921"/>
              </a:srgbClr>
            </a:outerShdw>
          </a:effectLst>
        </p:spPr>
      </p:pic>
      <p:pic>
        <p:nvPicPr>
          <p:cNvPr id="559" name="Google Shape;559;p52" title="1219448617_gmo-stamp-1-300x300.png"/>
          <p:cNvPicPr preferRelativeResize="0"/>
          <p:nvPr/>
        </p:nvPicPr>
        <p:blipFill rotWithShape="1">
          <a:blip r:embed="rId11">
            <a:alphaModFix/>
          </a:blip>
          <a:srcRect b="0" l="0" r="0" t="0"/>
          <a:stretch/>
        </p:blipFill>
        <p:spPr>
          <a:xfrm>
            <a:off x="274737" y="3283800"/>
            <a:ext cx="1813550" cy="1813575"/>
          </a:xfrm>
          <a:prstGeom prst="rect">
            <a:avLst/>
          </a:prstGeom>
          <a:noFill/>
          <a:ln>
            <a:noFill/>
          </a:ln>
          <a:effectLst>
            <a:outerShdw blurRad="1385888" rotWithShape="0" algn="bl" dir="5400000" dist="19050">
              <a:srgbClr val="FFFFFF">
                <a:alpha val="97647"/>
              </a:srgbClr>
            </a:outerShdw>
          </a:effectLst>
        </p:spPr>
      </p:pic>
      <p:pic>
        <p:nvPicPr>
          <p:cNvPr id="560" name="Google Shape;560;p52" title="1977371133_sgs-1-300x206.png"/>
          <p:cNvPicPr preferRelativeResize="0"/>
          <p:nvPr/>
        </p:nvPicPr>
        <p:blipFill rotWithShape="1">
          <a:blip r:embed="rId12">
            <a:alphaModFix/>
          </a:blip>
          <a:srcRect b="0" l="0" r="0" t="0"/>
          <a:stretch/>
        </p:blipFill>
        <p:spPr>
          <a:xfrm>
            <a:off x="2302300" y="-174075"/>
            <a:ext cx="2269700" cy="1558559"/>
          </a:xfrm>
          <a:prstGeom prst="rect">
            <a:avLst/>
          </a:prstGeom>
          <a:noFill/>
          <a:ln>
            <a:noFill/>
          </a:ln>
          <a:effectLst>
            <a:outerShdw blurRad="69881" rotWithShape="0" algn="bl" dir="5400000" dist="23294">
              <a:srgbClr val="FFFFFF">
                <a:alpha val="95686"/>
              </a:srgbClr>
            </a:outerShdw>
          </a:effectLst>
        </p:spPr>
      </p:pic>
      <p:pic>
        <p:nvPicPr>
          <p:cNvPr id="561" name="Google Shape;561;p52" title="CFIA_300x300.png"/>
          <p:cNvPicPr preferRelativeResize="0"/>
          <p:nvPr/>
        </p:nvPicPr>
        <p:blipFill rotWithShape="1">
          <a:blip r:embed="rId13">
            <a:alphaModFix/>
          </a:blip>
          <a:srcRect b="0" l="0" r="0" t="0"/>
          <a:stretch/>
        </p:blipFill>
        <p:spPr>
          <a:xfrm>
            <a:off x="453573" y="1604887"/>
            <a:ext cx="1455878" cy="1455900"/>
          </a:xfrm>
          <a:prstGeom prst="rect">
            <a:avLst/>
          </a:prstGeom>
          <a:noFill/>
          <a:ln>
            <a:noFill/>
          </a:ln>
        </p:spPr>
      </p:pic>
      <p:pic>
        <p:nvPicPr>
          <p:cNvPr id="562" name="Google Shape;562;p52" title="KOREA_300x300.png"/>
          <p:cNvPicPr preferRelativeResize="0"/>
          <p:nvPr/>
        </p:nvPicPr>
        <p:blipFill rotWithShape="1">
          <a:blip r:embed="rId14">
            <a:alphaModFix/>
          </a:blip>
          <a:srcRect b="0" l="0" r="0" t="0"/>
          <a:stretch/>
        </p:blipFill>
        <p:spPr>
          <a:xfrm>
            <a:off x="5255975" y="1800100"/>
            <a:ext cx="1409275" cy="1409275"/>
          </a:xfrm>
          <a:prstGeom prst="rect">
            <a:avLst/>
          </a:prstGeom>
          <a:noFill/>
          <a:ln>
            <a:noFill/>
          </a:ln>
        </p:spPr>
      </p:pic>
      <p:pic>
        <p:nvPicPr>
          <p:cNvPr id="563" name="Google Shape;563;p52" title="pt.png"/>
          <p:cNvPicPr preferRelativeResize="0"/>
          <p:nvPr/>
        </p:nvPicPr>
        <p:blipFill rotWithShape="1">
          <a:blip r:embed="rId15">
            <a:alphaModFix amt="6000"/>
          </a:blip>
          <a:srcRect b="0" l="0" r="0" t="0"/>
          <a:stretch/>
        </p:blipFill>
        <p:spPr>
          <a:xfrm>
            <a:off x="2147377" y="2427086"/>
            <a:ext cx="5222700" cy="1215625"/>
          </a:xfrm>
          <a:prstGeom prst="rect">
            <a:avLst/>
          </a:prstGeom>
          <a:noFill/>
          <a:ln>
            <a:noFill/>
          </a:ln>
        </p:spPr>
      </p:pic>
      <p:sp>
        <p:nvSpPr>
          <p:cNvPr id="564" name="Google Shape;564;p52"/>
          <p:cNvSpPr txBox="1"/>
          <p:nvPr/>
        </p:nvSpPr>
        <p:spPr>
          <a:xfrm>
            <a:off x="1768375" y="4656025"/>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53"/>
          <p:cNvSpPr/>
          <p:nvPr/>
        </p:nvSpPr>
        <p:spPr>
          <a:xfrm>
            <a:off x="4121500" y="16750"/>
            <a:ext cx="5022600" cy="5126700"/>
          </a:xfrm>
          <a:prstGeom prst="rect">
            <a:avLst/>
          </a:prstGeom>
          <a:solidFill>
            <a:srgbClr val="4185B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70" name="Google Shape;570;p53" title="Screenshot from 2025-10-10 15-06-46.png"/>
          <p:cNvPicPr preferRelativeResize="0"/>
          <p:nvPr/>
        </p:nvPicPr>
        <p:blipFill rotWithShape="1">
          <a:blip r:embed="rId3">
            <a:alphaModFix/>
          </a:blip>
          <a:srcRect b="0" l="0" r="0" t="0"/>
          <a:stretch/>
        </p:blipFill>
        <p:spPr>
          <a:xfrm>
            <a:off x="4197162" y="72025"/>
            <a:ext cx="4871275" cy="4999450"/>
          </a:xfrm>
          <a:prstGeom prst="rect">
            <a:avLst/>
          </a:prstGeom>
          <a:noFill/>
          <a:ln>
            <a:noFill/>
          </a:ln>
        </p:spPr>
      </p:pic>
      <p:sp>
        <p:nvSpPr>
          <p:cNvPr id="571" name="Google Shape;571;p53"/>
          <p:cNvSpPr/>
          <p:nvPr/>
        </p:nvSpPr>
        <p:spPr>
          <a:xfrm>
            <a:off x="295087" y="718875"/>
            <a:ext cx="484232" cy="507617"/>
          </a:xfrm>
          <a:custGeom>
            <a:rect b="b" l="l" r="r" t="t"/>
            <a:pathLst>
              <a:path extrusionOk="0" h="3222968" w="322821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418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572" name="Google Shape;572;p53"/>
          <p:cNvSpPr txBox="1"/>
          <p:nvPr/>
        </p:nvSpPr>
        <p:spPr>
          <a:xfrm>
            <a:off x="1010000" y="584850"/>
            <a:ext cx="3011100" cy="307800"/>
          </a:xfrm>
          <a:prstGeom prst="rect">
            <a:avLst/>
          </a:prstGeom>
          <a:noFill/>
          <a:ln>
            <a:noFill/>
          </a:ln>
        </p:spPr>
        <p:txBody>
          <a:bodyPr anchorCtr="0" anchor="ctr" bIns="45700" lIns="0"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Poppins"/>
                <a:ea typeface="Poppins"/>
                <a:cs typeface="Poppins"/>
                <a:sym typeface="Poppins"/>
              </a:rPr>
              <a:t>Address</a:t>
            </a:r>
            <a:endParaRPr b="1" i="0" sz="1400" u="none" cap="none" strike="noStrike">
              <a:solidFill>
                <a:srgbClr val="000000"/>
              </a:solidFill>
              <a:latin typeface="Poppins"/>
              <a:ea typeface="Poppins"/>
              <a:cs typeface="Poppins"/>
              <a:sym typeface="Poppins"/>
            </a:endParaRPr>
          </a:p>
        </p:txBody>
      </p:sp>
      <p:sp>
        <p:nvSpPr>
          <p:cNvPr id="573" name="Google Shape;573;p53"/>
          <p:cNvSpPr txBox="1"/>
          <p:nvPr/>
        </p:nvSpPr>
        <p:spPr>
          <a:xfrm>
            <a:off x="1010000" y="855188"/>
            <a:ext cx="3011100" cy="7080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chemeClr val="dk2"/>
                </a:solidFill>
                <a:latin typeface="Poppins"/>
                <a:ea typeface="Poppins"/>
                <a:cs typeface="Poppins"/>
                <a:sym typeface="Poppins"/>
              </a:rPr>
              <a:t>Podomoro Golf View Tower Balsa, Jalan Mochamad Thohir Exit Tol Cimanggis (KM19)-Tol Jagorawi Gunung Putri, Bogor, 16963 Indonesia</a:t>
            </a:r>
            <a:endParaRPr b="0" i="0" sz="1000" u="none" cap="none" strike="noStrike">
              <a:solidFill>
                <a:schemeClr val="dk2"/>
              </a:solidFill>
              <a:latin typeface="Poppins"/>
              <a:ea typeface="Poppins"/>
              <a:cs typeface="Poppins"/>
              <a:sym typeface="Poppins"/>
            </a:endParaRPr>
          </a:p>
        </p:txBody>
      </p:sp>
      <p:sp>
        <p:nvSpPr>
          <p:cNvPr id="574" name="Google Shape;574;p53"/>
          <p:cNvSpPr/>
          <p:nvPr/>
        </p:nvSpPr>
        <p:spPr>
          <a:xfrm>
            <a:off x="401466" y="1812542"/>
            <a:ext cx="271470" cy="469800"/>
          </a:xfrm>
          <a:custGeom>
            <a:rect b="b" l="l" r="r" t="t"/>
            <a:pathLst>
              <a:path extrusionOk="0" h="3240000" w="1872208">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3407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575" name="Google Shape;575;p53"/>
          <p:cNvSpPr txBox="1"/>
          <p:nvPr/>
        </p:nvSpPr>
        <p:spPr>
          <a:xfrm>
            <a:off x="1010000" y="1706063"/>
            <a:ext cx="3011100" cy="307800"/>
          </a:xfrm>
          <a:prstGeom prst="rect">
            <a:avLst/>
          </a:prstGeom>
          <a:noFill/>
          <a:ln>
            <a:noFill/>
          </a:ln>
        </p:spPr>
        <p:txBody>
          <a:bodyPr anchorCtr="0" anchor="ctr" bIns="45700" lIns="0"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Poppins"/>
                <a:ea typeface="Poppins"/>
                <a:cs typeface="Poppins"/>
                <a:sym typeface="Poppins"/>
              </a:rPr>
              <a:t>Telphone</a:t>
            </a:r>
            <a:endParaRPr b="1" i="0" sz="1400" u="none" cap="none" strike="noStrike">
              <a:solidFill>
                <a:srgbClr val="000000"/>
              </a:solidFill>
              <a:latin typeface="Poppins"/>
              <a:ea typeface="Poppins"/>
              <a:cs typeface="Poppins"/>
              <a:sym typeface="Poppins"/>
            </a:endParaRPr>
          </a:p>
        </p:txBody>
      </p:sp>
      <p:sp>
        <p:nvSpPr>
          <p:cNvPr id="576" name="Google Shape;576;p53"/>
          <p:cNvSpPr txBox="1"/>
          <p:nvPr/>
        </p:nvSpPr>
        <p:spPr>
          <a:xfrm>
            <a:off x="1010000" y="1976401"/>
            <a:ext cx="3011100" cy="3078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2"/>
                </a:solidFill>
                <a:highlight>
                  <a:srgbClr val="FFFFFF"/>
                </a:highlight>
                <a:latin typeface="Arial"/>
                <a:ea typeface="Arial"/>
                <a:cs typeface="Arial"/>
                <a:sym typeface="Arial"/>
              </a:rPr>
              <a:t>+62 822 1000 6695</a:t>
            </a:r>
            <a:endParaRPr b="0" i="0" sz="1100" u="none" cap="none" strike="noStrike">
              <a:solidFill>
                <a:schemeClr val="dk2"/>
              </a:solidFill>
              <a:latin typeface="Arial"/>
              <a:ea typeface="Arial"/>
              <a:cs typeface="Arial"/>
              <a:sym typeface="Arial"/>
            </a:endParaRPr>
          </a:p>
        </p:txBody>
      </p:sp>
      <p:sp>
        <p:nvSpPr>
          <p:cNvPr id="577" name="Google Shape;577;p53"/>
          <p:cNvSpPr/>
          <p:nvPr/>
        </p:nvSpPr>
        <p:spPr>
          <a:xfrm rot="-5400000">
            <a:off x="314214" y="3806486"/>
            <a:ext cx="445965" cy="406414"/>
          </a:xfrm>
          <a:custGeom>
            <a:rect b="b" l="l" r="r" t="t"/>
            <a:pathLst>
              <a:path extrusionOk="0" h="3187558" w="3185463">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62B7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sp>
        <p:nvSpPr>
          <p:cNvPr id="578" name="Google Shape;578;p53"/>
          <p:cNvSpPr/>
          <p:nvPr/>
        </p:nvSpPr>
        <p:spPr>
          <a:xfrm>
            <a:off x="334699" y="2708926"/>
            <a:ext cx="405000" cy="357453"/>
          </a:xfrm>
          <a:custGeom>
            <a:rect b="b" l="l" r="r" t="t"/>
            <a:pathLst>
              <a:path extrusionOk="0" h="3249575" w="3240001">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62B7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579" name="Google Shape;579;p53"/>
          <p:cNvSpPr txBox="1"/>
          <p:nvPr/>
        </p:nvSpPr>
        <p:spPr>
          <a:xfrm>
            <a:off x="1010000" y="2551513"/>
            <a:ext cx="3011100" cy="307800"/>
          </a:xfrm>
          <a:prstGeom prst="rect">
            <a:avLst/>
          </a:prstGeom>
          <a:noFill/>
          <a:ln>
            <a:noFill/>
          </a:ln>
        </p:spPr>
        <p:txBody>
          <a:bodyPr anchorCtr="0" anchor="ctr" bIns="45700" lIns="0"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Poppins"/>
                <a:ea typeface="Poppins"/>
                <a:cs typeface="Poppins"/>
                <a:sym typeface="Poppins"/>
              </a:rPr>
              <a:t>Email</a:t>
            </a:r>
            <a:endParaRPr b="1" i="0" sz="1400" u="none" cap="none" strike="noStrike">
              <a:solidFill>
                <a:srgbClr val="000000"/>
              </a:solidFill>
              <a:latin typeface="Poppins"/>
              <a:ea typeface="Poppins"/>
              <a:cs typeface="Poppins"/>
              <a:sym typeface="Poppins"/>
            </a:endParaRPr>
          </a:p>
        </p:txBody>
      </p:sp>
      <p:sp>
        <p:nvSpPr>
          <p:cNvPr id="580" name="Google Shape;580;p53"/>
          <p:cNvSpPr txBox="1"/>
          <p:nvPr/>
        </p:nvSpPr>
        <p:spPr>
          <a:xfrm>
            <a:off x="1019275" y="2793663"/>
            <a:ext cx="3011100" cy="6927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en" sz="1300" u="none" cap="none" strike="noStrike">
                <a:solidFill>
                  <a:srgbClr val="595959"/>
                </a:solidFill>
                <a:highlight>
                  <a:srgbClr val="FFFFFF"/>
                </a:highlight>
                <a:latin typeface="Poppins"/>
                <a:ea typeface="Poppins"/>
                <a:cs typeface="Poppins"/>
                <a:sym typeface="Poppins"/>
              </a:rPr>
              <a:t>sales@mitraexports.id</a:t>
            </a:r>
            <a:endParaRPr b="0" i="0" sz="1300" u="none" cap="none" strike="noStrike">
              <a:solidFill>
                <a:srgbClr val="595959"/>
              </a:solidFill>
              <a:highlight>
                <a:srgbClr val="FFFFFF"/>
              </a:highlight>
              <a:latin typeface="Poppins"/>
              <a:ea typeface="Poppins"/>
              <a:cs typeface="Poppins"/>
              <a:sym typeface="Poppins"/>
            </a:endParaRPr>
          </a:p>
          <a:p>
            <a:pPr indent="0" lvl="0" marL="0" marR="0" rtl="0" algn="l">
              <a:lnSpc>
                <a:spcPct val="100000"/>
              </a:lnSpc>
              <a:spcBef>
                <a:spcPts val="0"/>
              </a:spcBef>
              <a:spcAft>
                <a:spcPts val="0"/>
              </a:spcAft>
              <a:buClr>
                <a:schemeClr val="dk1"/>
              </a:buClr>
              <a:buSzPts val="1100"/>
              <a:buFont typeface="Arial"/>
              <a:buNone/>
            </a:pPr>
            <a:r>
              <a:rPr b="0" i="0" lang="en" sz="1300" u="none" cap="none" strike="noStrike">
                <a:solidFill>
                  <a:srgbClr val="595959"/>
                </a:solidFill>
                <a:highlight>
                  <a:srgbClr val="FFFFFF"/>
                </a:highlight>
                <a:latin typeface="Poppins"/>
                <a:ea typeface="Poppins"/>
                <a:cs typeface="Poppins"/>
                <a:sym typeface="Poppins"/>
              </a:rPr>
              <a:t>sales@agronusantara.id</a:t>
            </a:r>
            <a:endParaRPr b="0" i="0" sz="1300" u="none" cap="none" strike="noStrike">
              <a:solidFill>
                <a:srgbClr val="595959"/>
              </a:solidFill>
              <a:highlight>
                <a:srgbClr val="FFFFFF"/>
              </a:highlight>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595959"/>
              </a:solidFill>
              <a:highlight>
                <a:srgbClr val="FFFFFF"/>
              </a:highlight>
              <a:latin typeface="Poppins"/>
              <a:ea typeface="Poppins"/>
              <a:cs typeface="Poppins"/>
              <a:sym typeface="Poppins"/>
            </a:endParaRPr>
          </a:p>
        </p:txBody>
      </p:sp>
      <p:sp>
        <p:nvSpPr>
          <p:cNvPr id="581" name="Google Shape;581;p53"/>
          <p:cNvSpPr txBox="1"/>
          <p:nvPr/>
        </p:nvSpPr>
        <p:spPr>
          <a:xfrm>
            <a:off x="1010000" y="3577275"/>
            <a:ext cx="3011100" cy="307800"/>
          </a:xfrm>
          <a:prstGeom prst="rect">
            <a:avLst/>
          </a:prstGeom>
          <a:noFill/>
          <a:ln>
            <a:noFill/>
          </a:ln>
        </p:spPr>
        <p:txBody>
          <a:bodyPr anchorCtr="0" anchor="ctr" bIns="45700" lIns="0"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Poppins"/>
                <a:ea typeface="Poppins"/>
                <a:cs typeface="Poppins"/>
                <a:sym typeface="Poppins"/>
              </a:rPr>
              <a:t>Website</a:t>
            </a:r>
            <a:endParaRPr b="1" i="0" sz="1400" u="none" cap="none" strike="noStrike">
              <a:solidFill>
                <a:srgbClr val="000000"/>
              </a:solidFill>
              <a:latin typeface="Poppins"/>
              <a:ea typeface="Poppins"/>
              <a:cs typeface="Poppins"/>
              <a:sym typeface="Poppins"/>
            </a:endParaRPr>
          </a:p>
        </p:txBody>
      </p:sp>
      <p:sp>
        <p:nvSpPr>
          <p:cNvPr id="582" name="Google Shape;582;p53"/>
          <p:cNvSpPr txBox="1"/>
          <p:nvPr/>
        </p:nvSpPr>
        <p:spPr>
          <a:xfrm>
            <a:off x="1010000" y="3847613"/>
            <a:ext cx="3011100" cy="692700"/>
          </a:xfrm>
          <a:prstGeom prst="rect">
            <a:avLst/>
          </a:prstGeom>
          <a:noFill/>
          <a:ln>
            <a:noFill/>
          </a:ln>
        </p:spPr>
        <p:txBody>
          <a:bodyPr anchorCtr="0" anchor="t" bIns="45700" lIns="0"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595959"/>
                </a:solidFill>
                <a:highlight>
                  <a:srgbClr val="FFFFFF"/>
                </a:highlight>
                <a:latin typeface="Poppins"/>
                <a:ea typeface="Poppins"/>
                <a:cs typeface="Poppins"/>
                <a:sym typeface="Poppins"/>
              </a:rPr>
              <a:t>www.MitraKaryaNiaga.co.id</a:t>
            </a:r>
            <a:endParaRPr b="0" i="0" sz="1300" u="none" cap="none" strike="noStrike">
              <a:solidFill>
                <a:srgbClr val="595959"/>
              </a:solidFill>
              <a:highlight>
                <a:srgbClr val="FFFFFF"/>
              </a:highlight>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595959"/>
                </a:solidFill>
                <a:highlight>
                  <a:srgbClr val="FFFFFF"/>
                </a:highlight>
                <a:latin typeface="Poppins"/>
                <a:ea typeface="Poppins"/>
                <a:cs typeface="Poppins"/>
                <a:sym typeface="Poppins"/>
              </a:rPr>
              <a:t>www.agronusantara.id</a:t>
            </a:r>
            <a:br>
              <a:rPr b="0" i="0" lang="en" sz="1300" u="none" cap="none" strike="noStrike">
                <a:solidFill>
                  <a:srgbClr val="595959"/>
                </a:solidFill>
                <a:highlight>
                  <a:srgbClr val="FFFFFF"/>
                </a:highlight>
                <a:latin typeface="Poppins"/>
                <a:ea typeface="Poppins"/>
                <a:cs typeface="Poppins"/>
                <a:sym typeface="Poppins"/>
              </a:rPr>
            </a:br>
            <a:r>
              <a:rPr b="0" i="0" lang="en" sz="1300" u="none" cap="none" strike="noStrike">
                <a:solidFill>
                  <a:srgbClr val="595959"/>
                </a:solidFill>
                <a:highlight>
                  <a:srgbClr val="FFFFFF"/>
                </a:highlight>
                <a:latin typeface="Poppins"/>
                <a:ea typeface="Poppins"/>
                <a:cs typeface="Poppins"/>
                <a:sym typeface="Poppins"/>
              </a:rPr>
              <a:t>www.mitraexports.id</a:t>
            </a:r>
            <a:endParaRPr b="0" i="0" sz="1200" u="none" cap="none" strike="noStrike">
              <a:solidFill>
                <a:srgbClr val="595959"/>
              </a:solidFill>
              <a:latin typeface="Poppins"/>
              <a:ea typeface="Poppins"/>
              <a:cs typeface="Poppins"/>
              <a:sym typeface="Poppins"/>
            </a:endParaRPr>
          </a:p>
        </p:txBody>
      </p:sp>
      <p:pic>
        <p:nvPicPr>
          <p:cNvPr id="583" name="Google Shape;583;p53" title="pt.png"/>
          <p:cNvPicPr preferRelativeResize="0"/>
          <p:nvPr/>
        </p:nvPicPr>
        <p:blipFill rotWithShape="1">
          <a:blip r:embed="rId4">
            <a:alphaModFix amt="6000"/>
          </a:blip>
          <a:srcRect b="0" l="0" r="0" t="0"/>
          <a:stretch/>
        </p:blipFill>
        <p:spPr>
          <a:xfrm>
            <a:off x="2147377" y="2571761"/>
            <a:ext cx="5222700" cy="1215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6"/>
          <p:cNvSpPr/>
          <p:nvPr/>
        </p:nvSpPr>
        <p:spPr>
          <a:xfrm>
            <a:off x="4364425" y="0"/>
            <a:ext cx="4779600" cy="5143500"/>
          </a:xfrm>
          <a:prstGeom prst="rect">
            <a:avLst/>
          </a:prstGeom>
          <a:solidFill>
            <a:srgbClr val="1B416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36"/>
          <p:cNvSpPr txBox="1"/>
          <p:nvPr/>
        </p:nvSpPr>
        <p:spPr>
          <a:xfrm>
            <a:off x="4571999" y="127575"/>
            <a:ext cx="4238700" cy="5001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chemeClr val="lt1"/>
                </a:solidFill>
                <a:latin typeface="Poppins"/>
                <a:ea typeface="Poppins"/>
                <a:cs typeface="Poppins"/>
                <a:sym typeface="Poppins"/>
              </a:rPr>
              <a:t>ABOUT THE COMPANY</a:t>
            </a:r>
            <a:endParaRPr b="0" i="0" sz="2800" u="none" cap="none" strike="noStrike">
              <a:solidFill>
                <a:schemeClr val="lt1"/>
              </a:solidFill>
              <a:latin typeface="Poppins"/>
              <a:ea typeface="Poppins"/>
              <a:cs typeface="Poppins"/>
              <a:sym typeface="Poppins"/>
            </a:endParaRPr>
          </a:p>
        </p:txBody>
      </p:sp>
      <p:sp>
        <p:nvSpPr>
          <p:cNvPr id="142" name="Google Shape;142;p36"/>
          <p:cNvSpPr txBox="1"/>
          <p:nvPr/>
        </p:nvSpPr>
        <p:spPr>
          <a:xfrm>
            <a:off x="4525725" y="804175"/>
            <a:ext cx="4435500" cy="3848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000"/>
              <a:buFont typeface="Arial"/>
              <a:buNone/>
            </a:pPr>
            <a:r>
              <a:rPr b="0" i="0" lang="en" sz="1000" u="none" cap="none" strike="noStrike">
                <a:solidFill>
                  <a:schemeClr val="lt1"/>
                </a:solidFill>
                <a:latin typeface="Poppins"/>
                <a:ea typeface="Poppins"/>
                <a:cs typeface="Poppins"/>
                <a:sym typeface="Poppins"/>
              </a:rPr>
              <a:t>PT. Mitrakarya Niaga Antarbangsa is an Indonesian export company specializing in agricultural and natural commodities.  We are committed to providing high-quality, premium Indonesian products for the global market. Our core focus includes coconut derivatives, spices, coffee, plantation yields, and a variety of other agricultural commodities sourced directly from various regions across Indonesia.</a:t>
            </a:r>
            <a:endParaRPr b="0" i="0" sz="1100" u="none" cap="none" strike="noStrike">
              <a:solidFill>
                <a:schemeClr val="lt1"/>
              </a:solidFill>
              <a:latin typeface="Poppins"/>
              <a:ea typeface="Poppins"/>
              <a:cs typeface="Poppins"/>
              <a:sym typeface="Poppins"/>
            </a:endParaRPr>
          </a:p>
          <a:p>
            <a:pPr indent="0" lvl="0" marL="0" marR="0" rtl="0" algn="l">
              <a:lnSpc>
                <a:spcPct val="115000"/>
              </a:lnSpc>
              <a:spcBef>
                <a:spcPts val="1200"/>
              </a:spcBef>
              <a:spcAft>
                <a:spcPts val="0"/>
              </a:spcAft>
              <a:buClr>
                <a:srgbClr val="000000"/>
              </a:buClr>
              <a:buSzPts val="1100"/>
              <a:buFont typeface="Arial"/>
              <a:buNone/>
            </a:pPr>
            <a:r>
              <a:rPr b="0" i="0" lang="en" sz="1100" u="none" cap="none" strike="noStrike">
                <a:solidFill>
                  <a:schemeClr val="lt1"/>
                </a:solidFill>
                <a:latin typeface="Poppins"/>
                <a:ea typeface="Poppins"/>
                <a:cs typeface="Poppins"/>
                <a:sym typeface="Poppins"/>
              </a:rPr>
              <a:t>Prioritizing quality, on-time delivery, and professional service, PT. Mitrakarya Niaga Antarbangsa stands as a trusted partner for international buyers.</a:t>
            </a:r>
            <a:endParaRPr b="0" i="0" sz="1100" u="none" cap="none" strike="noStrike">
              <a:solidFill>
                <a:schemeClr val="lt1"/>
              </a:solidFill>
              <a:latin typeface="Poppins"/>
              <a:ea typeface="Poppins"/>
              <a:cs typeface="Poppins"/>
              <a:sym typeface="Poppins"/>
            </a:endParaRPr>
          </a:p>
          <a:p>
            <a:pPr indent="0" lvl="0" marL="0" marR="0" rtl="0" algn="l">
              <a:lnSpc>
                <a:spcPct val="115000"/>
              </a:lnSpc>
              <a:spcBef>
                <a:spcPts val="1200"/>
              </a:spcBef>
              <a:spcAft>
                <a:spcPts val="0"/>
              </a:spcAft>
              <a:buClr>
                <a:srgbClr val="000000"/>
              </a:buClr>
              <a:buSzPts val="1100"/>
              <a:buFont typeface="Arial"/>
              <a:buNone/>
            </a:pPr>
            <a:r>
              <a:rPr b="0" i="0" lang="en" sz="1100" u="none" cap="none" strike="noStrike">
                <a:solidFill>
                  <a:schemeClr val="lt1"/>
                </a:solidFill>
                <a:latin typeface="Poppins"/>
                <a:ea typeface="Poppins"/>
                <a:cs typeface="Poppins"/>
                <a:sym typeface="Poppins"/>
              </a:rPr>
              <a:t>Supported by a wide network of partnerships with farmers, local producers, and farmer groups throughout the archipelago, the company continues to expand its export reach to Asia, the Middle East, Europe, and Latin America. With standardized quality management systems and export documentation, we are committed to bringing Indonesian products to the global stage while contributing to the economic development of local communities.</a:t>
            </a:r>
            <a:endParaRPr b="0" i="0" sz="1200" u="none" cap="none" strike="noStrike">
              <a:solidFill>
                <a:srgbClr val="000000"/>
              </a:solidFill>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grpSp>
        <p:nvGrpSpPr>
          <p:cNvPr id="588" name="Google Shape;588;p54"/>
          <p:cNvGrpSpPr/>
          <p:nvPr/>
        </p:nvGrpSpPr>
        <p:grpSpPr>
          <a:xfrm>
            <a:off x="5189443" y="3070327"/>
            <a:ext cx="3649823" cy="1045687"/>
            <a:chOff x="6665542" y="2703436"/>
            <a:chExt cx="4797349" cy="1394250"/>
          </a:xfrm>
        </p:grpSpPr>
        <p:sp>
          <p:nvSpPr>
            <p:cNvPr id="589" name="Google Shape;589;p54"/>
            <p:cNvSpPr txBox="1"/>
            <p:nvPr/>
          </p:nvSpPr>
          <p:spPr>
            <a:xfrm>
              <a:off x="6665542" y="2703436"/>
              <a:ext cx="4777200" cy="933900"/>
            </a:xfrm>
            <a:prstGeom prst="rect">
              <a:avLst/>
            </a:prstGeom>
            <a:no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4100"/>
                <a:buFont typeface="Arial"/>
                <a:buNone/>
              </a:pPr>
              <a:r>
                <a:rPr b="0" i="0" lang="en" sz="4100" u="none" cap="none" strike="noStrike">
                  <a:solidFill>
                    <a:schemeClr val="lt1"/>
                  </a:solidFill>
                  <a:latin typeface="Poppins"/>
                  <a:ea typeface="Poppins"/>
                  <a:cs typeface="Poppins"/>
                  <a:sym typeface="Poppins"/>
                </a:rPr>
                <a:t>THANK YOU</a:t>
              </a:r>
              <a:endParaRPr b="0" i="0" sz="4100" u="none" cap="none" strike="noStrike">
                <a:solidFill>
                  <a:schemeClr val="lt1"/>
                </a:solidFill>
                <a:latin typeface="Poppins"/>
                <a:ea typeface="Poppins"/>
                <a:cs typeface="Poppins"/>
                <a:sym typeface="Poppins"/>
              </a:endParaRPr>
            </a:p>
          </p:txBody>
        </p:sp>
        <p:sp>
          <p:nvSpPr>
            <p:cNvPr id="590" name="Google Shape;590;p54"/>
            <p:cNvSpPr txBox="1"/>
            <p:nvPr/>
          </p:nvSpPr>
          <p:spPr>
            <a:xfrm>
              <a:off x="6685691" y="3512686"/>
              <a:ext cx="4777200" cy="585000"/>
            </a:xfrm>
            <a:prstGeom prst="rect">
              <a:avLst/>
            </a:prstGeom>
            <a:no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 sz="1200" u="none" cap="none" strike="noStrike">
                  <a:solidFill>
                    <a:schemeClr val="lt1"/>
                  </a:solidFill>
                  <a:latin typeface="Poppins"/>
                  <a:ea typeface="Poppins"/>
                  <a:cs typeface="Poppins"/>
                  <a:sym typeface="Poppins"/>
                </a:rPr>
                <a:t>PT. Mitrakarya Niaga Antarbangsa, Indonesia</a:t>
              </a:r>
              <a:endParaRPr b="0" i="0" sz="1200" u="none" cap="none" strike="noStrike">
                <a:solidFill>
                  <a:schemeClr val="lt1"/>
                </a:solidFill>
                <a:latin typeface="Poppins"/>
                <a:ea typeface="Poppins"/>
                <a:cs typeface="Poppins"/>
                <a:sym typeface="Poppins"/>
              </a:endParaRPr>
            </a:p>
            <a:p>
              <a:pPr indent="0" lvl="0" marL="0" marR="0" rtl="0" algn="ctr">
                <a:lnSpc>
                  <a:spcPct val="100000"/>
                </a:lnSpc>
                <a:spcBef>
                  <a:spcPts val="0"/>
                </a:spcBef>
                <a:spcAft>
                  <a:spcPts val="0"/>
                </a:spcAft>
                <a:buClr>
                  <a:srgbClr val="000000"/>
                </a:buClr>
                <a:buSzPts val="1400"/>
                <a:buFont typeface="Arial"/>
                <a:buNone/>
              </a:pPr>
              <a:r>
                <a:rPr b="0" i="0" lang="en" sz="1200" u="none" cap="none" strike="noStrike">
                  <a:solidFill>
                    <a:schemeClr val="lt1"/>
                  </a:solidFill>
                  <a:latin typeface="Poppins"/>
                  <a:ea typeface="Poppins"/>
                  <a:cs typeface="Poppins"/>
                  <a:sym typeface="Poppins"/>
                </a:rPr>
                <a:t>e-mail: sales@mitraexports.id</a:t>
              </a:r>
              <a:endParaRPr b="0" i="0" sz="1200" u="none" cap="none" strike="noStrike">
                <a:solidFill>
                  <a:schemeClr val="lt1"/>
                </a:solidFill>
                <a:latin typeface="Poppins"/>
                <a:ea typeface="Poppins"/>
                <a:cs typeface="Poppins"/>
                <a:sym typeface="Poppins"/>
              </a:endParaRPr>
            </a:p>
          </p:txBody>
        </p:sp>
      </p:grpSp>
      <p:pic>
        <p:nvPicPr>
          <p:cNvPr id="591" name="Google Shape;591;p54" title="pt.png"/>
          <p:cNvPicPr preferRelativeResize="0"/>
          <p:nvPr/>
        </p:nvPicPr>
        <p:blipFill rotWithShape="1">
          <a:blip r:embed="rId3">
            <a:alphaModFix amt="6000"/>
          </a:blip>
          <a:srcRect b="0" l="0" r="0" t="0"/>
          <a:stretch/>
        </p:blipFill>
        <p:spPr>
          <a:xfrm>
            <a:off x="2072002" y="3842811"/>
            <a:ext cx="5222700" cy="1215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id="147" name="Google Shape;147;p37"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148" name="Google Shape;148;p37"/>
          <p:cNvSpPr txBox="1"/>
          <p:nvPr>
            <p:ph idx="1" type="body"/>
          </p:nvPr>
        </p:nvSpPr>
        <p:spPr>
          <a:xfrm>
            <a:off x="181971" y="190975"/>
            <a:ext cx="8865300" cy="407400"/>
          </a:xfrm>
          <a:prstGeom prst="rect">
            <a:avLst/>
          </a:prstGeom>
          <a:noFill/>
          <a:ln>
            <a:noFill/>
          </a:ln>
        </p:spPr>
        <p:txBody>
          <a:bodyPr anchorCtr="0" anchor="ctr" bIns="34275" lIns="68575" spcFirstLastPara="1" rIns="68575" wrap="square" tIns="34275">
            <a:normAutofit fontScale="70000" lnSpcReduction="20000"/>
          </a:bodyPr>
          <a:lstStyle/>
          <a:p>
            <a:pPr indent="0" lvl="0" marL="0" rtl="0" algn="ctr">
              <a:lnSpc>
                <a:spcPct val="90000"/>
              </a:lnSpc>
              <a:spcBef>
                <a:spcPts val="0"/>
              </a:spcBef>
              <a:spcAft>
                <a:spcPts val="1200"/>
              </a:spcAft>
              <a:buClr>
                <a:srgbClr val="262626"/>
              </a:buClr>
              <a:buSzPct val="90536"/>
              <a:buNone/>
            </a:pPr>
            <a:r>
              <a:rPr lang="en" sz="4528">
                <a:solidFill>
                  <a:schemeClr val="lt1"/>
                </a:solidFill>
                <a:latin typeface="Poppins"/>
                <a:ea typeface="Poppins"/>
                <a:cs typeface="Poppins"/>
                <a:sym typeface="Poppins"/>
              </a:rPr>
              <a:t>Our Finest Service</a:t>
            </a:r>
            <a:endParaRPr sz="4528">
              <a:solidFill>
                <a:schemeClr val="lt1"/>
              </a:solidFill>
              <a:latin typeface="Poppins"/>
              <a:ea typeface="Poppins"/>
              <a:cs typeface="Poppins"/>
              <a:sym typeface="Poppins"/>
            </a:endParaRPr>
          </a:p>
        </p:txBody>
      </p:sp>
      <p:sp>
        <p:nvSpPr>
          <p:cNvPr id="149" name="Google Shape;149;p37"/>
          <p:cNvSpPr/>
          <p:nvPr/>
        </p:nvSpPr>
        <p:spPr>
          <a:xfrm>
            <a:off x="685801" y="1345703"/>
            <a:ext cx="3861000" cy="1566000"/>
          </a:xfrm>
          <a:prstGeom prst="rect">
            <a:avLst/>
          </a:prstGeom>
          <a:solidFill>
            <a:srgbClr val="3D85C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595959"/>
              </a:solidFill>
              <a:latin typeface="Arial"/>
              <a:ea typeface="Arial"/>
              <a:cs typeface="Arial"/>
              <a:sym typeface="Arial"/>
            </a:endParaRPr>
          </a:p>
        </p:txBody>
      </p:sp>
      <p:sp>
        <p:nvSpPr>
          <p:cNvPr id="150" name="Google Shape;150;p37"/>
          <p:cNvSpPr/>
          <p:nvPr/>
        </p:nvSpPr>
        <p:spPr>
          <a:xfrm>
            <a:off x="685801" y="2972549"/>
            <a:ext cx="3861000" cy="1566000"/>
          </a:xfrm>
          <a:prstGeom prst="rect">
            <a:avLst/>
          </a:prstGeom>
          <a:solidFill>
            <a:srgbClr val="45818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51" name="Google Shape;151;p37"/>
          <p:cNvSpPr/>
          <p:nvPr/>
        </p:nvSpPr>
        <p:spPr>
          <a:xfrm>
            <a:off x="4597201" y="1345703"/>
            <a:ext cx="3861000" cy="1566000"/>
          </a:xfrm>
          <a:prstGeom prst="rect">
            <a:avLst/>
          </a:prstGeom>
          <a:solidFill>
            <a:srgbClr val="0B539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52" name="Google Shape;152;p37"/>
          <p:cNvSpPr/>
          <p:nvPr/>
        </p:nvSpPr>
        <p:spPr>
          <a:xfrm>
            <a:off x="4597201" y="2972549"/>
            <a:ext cx="3861000" cy="1566000"/>
          </a:xfrm>
          <a:prstGeom prst="rect">
            <a:avLst/>
          </a:prstGeom>
          <a:solidFill>
            <a:srgbClr val="07376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nvGrpSpPr>
          <p:cNvPr id="153" name="Google Shape;153;p37"/>
          <p:cNvGrpSpPr/>
          <p:nvPr/>
        </p:nvGrpSpPr>
        <p:grpSpPr>
          <a:xfrm>
            <a:off x="3667501" y="2037625"/>
            <a:ext cx="1809000" cy="1809000"/>
            <a:chOff x="4896191" y="2726685"/>
            <a:chExt cx="2412000" cy="2412000"/>
          </a:xfrm>
        </p:grpSpPr>
        <p:sp>
          <p:nvSpPr>
            <p:cNvPr id="154" name="Google Shape;154;p37"/>
            <p:cNvSpPr/>
            <p:nvPr/>
          </p:nvSpPr>
          <p:spPr>
            <a:xfrm>
              <a:off x="4896191" y="2726685"/>
              <a:ext cx="2412000" cy="2412000"/>
            </a:xfrm>
            <a:prstGeom prst="rect">
              <a:avLst/>
            </a:prstGeom>
            <a:solidFill>
              <a:schemeClr val="dk1">
                <a:alpha val="4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55" name="Google Shape;155;p37"/>
            <p:cNvSpPr/>
            <p:nvPr/>
          </p:nvSpPr>
          <p:spPr>
            <a:xfrm rot="-2700000">
              <a:off x="5256184" y="3086702"/>
              <a:ext cx="1691965" cy="1691965"/>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sp>
          <p:nvSpPr>
            <p:cNvPr id="156" name="Google Shape;156;p37"/>
            <p:cNvSpPr/>
            <p:nvPr/>
          </p:nvSpPr>
          <p:spPr>
            <a:xfrm>
              <a:off x="5021409" y="2851903"/>
              <a:ext cx="2161500" cy="2161500"/>
            </a:xfrm>
            <a:prstGeom prst="diamond">
              <a:avLst/>
            </a:prstGeom>
            <a:solidFill>
              <a:srgbClr val="674EA7"/>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p:txBody>
        </p:sp>
      </p:grpSp>
      <p:sp>
        <p:nvSpPr>
          <p:cNvPr id="157" name="Google Shape;157;p37"/>
          <p:cNvSpPr txBox="1"/>
          <p:nvPr/>
        </p:nvSpPr>
        <p:spPr>
          <a:xfrm>
            <a:off x="3865310" y="2676668"/>
            <a:ext cx="1413600" cy="500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800"/>
              <a:buFont typeface="Arial"/>
              <a:buNone/>
            </a:pPr>
            <a:r>
              <a:rPr b="1" i="0" lang="en" sz="2800" u="none" cap="none" strike="noStrike">
                <a:solidFill>
                  <a:schemeClr val="lt1"/>
                </a:solidFill>
                <a:latin typeface="Arial"/>
                <a:ea typeface="Arial"/>
                <a:cs typeface="Arial"/>
                <a:sym typeface="Arial"/>
              </a:rPr>
              <a:t>Service</a:t>
            </a:r>
            <a:endParaRPr b="1" i="0" sz="2800" u="none" cap="none" strike="noStrike">
              <a:solidFill>
                <a:schemeClr val="lt1"/>
              </a:solidFill>
              <a:latin typeface="Arial"/>
              <a:ea typeface="Arial"/>
              <a:cs typeface="Arial"/>
              <a:sym typeface="Arial"/>
            </a:endParaRPr>
          </a:p>
        </p:txBody>
      </p:sp>
      <p:grpSp>
        <p:nvGrpSpPr>
          <p:cNvPr id="158" name="Google Shape;158;p37"/>
          <p:cNvGrpSpPr/>
          <p:nvPr/>
        </p:nvGrpSpPr>
        <p:grpSpPr>
          <a:xfrm>
            <a:off x="1661419" y="1560208"/>
            <a:ext cx="1835954" cy="1414169"/>
            <a:chOff x="647166" y="1489862"/>
            <a:chExt cx="2228100" cy="1885559"/>
          </a:xfrm>
        </p:grpSpPr>
        <p:sp>
          <p:nvSpPr>
            <p:cNvPr id="159" name="Google Shape;159;p37"/>
            <p:cNvSpPr txBox="1"/>
            <p:nvPr/>
          </p:nvSpPr>
          <p:spPr>
            <a:xfrm>
              <a:off x="647166" y="1489862"/>
              <a:ext cx="2228100" cy="236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700"/>
                <a:buFont typeface="Arial"/>
                <a:buNone/>
              </a:pPr>
              <a:r>
                <a:t/>
              </a:r>
              <a:endParaRPr b="1" i="0" sz="700" u="none" cap="none" strike="noStrike">
                <a:solidFill>
                  <a:schemeClr val="lt1"/>
                </a:solidFill>
                <a:latin typeface="Arial"/>
                <a:ea typeface="Arial"/>
                <a:cs typeface="Arial"/>
                <a:sym typeface="Arial"/>
              </a:endParaRPr>
            </a:p>
          </p:txBody>
        </p:sp>
        <p:sp>
          <p:nvSpPr>
            <p:cNvPr id="160" name="Google Shape;160;p37"/>
            <p:cNvSpPr txBox="1"/>
            <p:nvPr/>
          </p:nvSpPr>
          <p:spPr>
            <a:xfrm>
              <a:off x="647166" y="1805521"/>
              <a:ext cx="2228100" cy="1569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Poppins"/>
                  <a:ea typeface="Poppins"/>
                  <a:cs typeface="Poppins"/>
                  <a:sym typeface="Poppins"/>
                </a:rPr>
                <a:t>In Industry 4.0, finding quality raw materials is challenging. Our trusted company, backed by experts, helps you choose the right ones—because great products start with the best materials.</a:t>
              </a:r>
              <a:endParaRPr b="0" i="0" sz="900" u="none" cap="none" strike="noStrike">
                <a:solidFill>
                  <a:schemeClr val="lt1"/>
                </a:solidFill>
                <a:latin typeface="Poppins"/>
                <a:ea typeface="Poppins"/>
                <a:cs typeface="Poppins"/>
                <a:sym typeface="Poppins"/>
              </a:endParaRPr>
            </a:p>
          </p:txBody>
        </p:sp>
      </p:grpSp>
      <p:grpSp>
        <p:nvGrpSpPr>
          <p:cNvPr id="161" name="Google Shape;161;p37"/>
          <p:cNvGrpSpPr/>
          <p:nvPr/>
        </p:nvGrpSpPr>
        <p:grpSpPr>
          <a:xfrm>
            <a:off x="1661419" y="3049180"/>
            <a:ext cx="1860445" cy="1400767"/>
            <a:chOff x="647166" y="3498671"/>
            <a:chExt cx="2257822" cy="1867689"/>
          </a:xfrm>
        </p:grpSpPr>
        <p:sp>
          <p:nvSpPr>
            <p:cNvPr id="162" name="Google Shape;162;p37"/>
            <p:cNvSpPr txBox="1"/>
            <p:nvPr/>
          </p:nvSpPr>
          <p:spPr>
            <a:xfrm>
              <a:off x="682588" y="3498671"/>
              <a:ext cx="2222400" cy="585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Arial"/>
                  <a:ea typeface="Arial"/>
                  <a:cs typeface="Arial"/>
                  <a:sym typeface="Arial"/>
                </a:rPr>
                <a:t>CUSTOM PACKAGING &amp; DESIGN</a:t>
              </a:r>
              <a:endParaRPr b="1" i="0" sz="1200" u="none" cap="none" strike="noStrike">
                <a:solidFill>
                  <a:schemeClr val="lt1"/>
                </a:solidFill>
                <a:latin typeface="Arial"/>
                <a:ea typeface="Arial"/>
                <a:cs typeface="Arial"/>
                <a:sym typeface="Arial"/>
              </a:endParaRPr>
            </a:p>
          </p:txBody>
        </p:sp>
        <p:sp>
          <p:nvSpPr>
            <p:cNvPr id="163" name="Google Shape;163;p37"/>
            <p:cNvSpPr txBox="1"/>
            <p:nvPr/>
          </p:nvSpPr>
          <p:spPr>
            <a:xfrm>
              <a:off x="647166" y="3980960"/>
              <a:ext cx="2228100" cy="1385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000"/>
                <a:buFont typeface="Arial"/>
                <a:buNone/>
              </a:pPr>
              <a:r>
                <a:rPr b="0" i="0" lang="en" sz="900" u="none" cap="none" strike="noStrike">
                  <a:solidFill>
                    <a:schemeClr val="lt1"/>
                  </a:solidFill>
                  <a:latin typeface="Poppins"/>
                  <a:ea typeface="Poppins"/>
                  <a:cs typeface="Poppins"/>
                  <a:sym typeface="Poppins"/>
                </a:rPr>
                <a:t>Packaging defines how your product competes. We help you choose trendy, eye-catching primary and secondary packaging that adds value and attracts your target customers.</a:t>
              </a:r>
              <a:endParaRPr b="0" i="0" sz="900" u="none" cap="none" strike="noStrike">
                <a:solidFill>
                  <a:schemeClr val="lt1"/>
                </a:solidFill>
                <a:latin typeface="Poppins"/>
                <a:ea typeface="Poppins"/>
                <a:cs typeface="Poppins"/>
                <a:sym typeface="Poppins"/>
              </a:endParaRPr>
            </a:p>
          </p:txBody>
        </p:sp>
      </p:grpSp>
      <p:grpSp>
        <p:nvGrpSpPr>
          <p:cNvPr id="164" name="Google Shape;164;p37"/>
          <p:cNvGrpSpPr/>
          <p:nvPr/>
        </p:nvGrpSpPr>
        <p:grpSpPr>
          <a:xfrm>
            <a:off x="5646172" y="1424100"/>
            <a:ext cx="1835954" cy="1553001"/>
            <a:chOff x="6296493" y="1312014"/>
            <a:chExt cx="2228100" cy="2070668"/>
          </a:xfrm>
        </p:grpSpPr>
        <p:sp>
          <p:nvSpPr>
            <p:cNvPr id="165" name="Google Shape;165;p37"/>
            <p:cNvSpPr txBox="1"/>
            <p:nvPr/>
          </p:nvSpPr>
          <p:spPr>
            <a:xfrm>
              <a:off x="6302140" y="1312014"/>
              <a:ext cx="2222400" cy="5850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Arial"/>
                  <a:ea typeface="Arial"/>
                  <a:cs typeface="Arial"/>
                  <a:sym typeface="Arial"/>
                </a:rPr>
                <a:t>PRODUCT </a:t>
              </a:r>
              <a:endParaRPr b="1" i="0" sz="12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Arial"/>
                  <a:ea typeface="Arial"/>
                  <a:cs typeface="Arial"/>
                  <a:sym typeface="Arial"/>
                </a:rPr>
                <a:t>DEVELOPMENT</a:t>
              </a:r>
              <a:endParaRPr b="1" i="0" sz="1200" u="none" cap="none" strike="noStrike">
                <a:solidFill>
                  <a:schemeClr val="lt1"/>
                </a:solidFill>
                <a:latin typeface="Arial"/>
                <a:ea typeface="Arial"/>
                <a:cs typeface="Arial"/>
                <a:sym typeface="Arial"/>
              </a:endParaRPr>
            </a:p>
          </p:txBody>
        </p:sp>
        <p:sp>
          <p:nvSpPr>
            <p:cNvPr id="166" name="Google Shape;166;p37"/>
            <p:cNvSpPr txBox="1"/>
            <p:nvPr/>
          </p:nvSpPr>
          <p:spPr>
            <a:xfrm>
              <a:off x="6296493" y="1812782"/>
              <a:ext cx="2228100" cy="15699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Poppins"/>
                  <a:ea typeface="Poppins"/>
                  <a:cs typeface="Poppins"/>
                  <a:sym typeface="Poppins"/>
                </a:rPr>
                <a:t>We develop products through research, expert collaboration, and customer involvement. With flexible order quantities, we help define your product’s strengths for confident market entry.</a:t>
              </a:r>
              <a:endParaRPr b="0" i="0" sz="900" u="none" cap="none" strike="noStrike">
                <a:solidFill>
                  <a:schemeClr val="lt1"/>
                </a:solidFill>
                <a:latin typeface="Poppins"/>
                <a:ea typeface="Poppins"/>
                <a:cs typeface="Poppins"/>
                <a:sym typeface="Poppins"/>
              </a:endParaRPr>
            </a:p>
          </p:txBody>
        </p:sp>
      </p:grpSp>
      <p:grpSp>
        <p:nvGrpSpPr>
          <p:cNvPr id="167" name="Google Shape;167;p37"/>
          <p:cNvGrpSpPr/>
          <p:nvPr/>
        </p:nvGrpSpPr>
        <p:grpSpPr>
          <a:xfrm>
            <a:off x="5646175" y="3049173"/>
            <a:ext cx="1835954" cy="1469378"/>
            <a:chOff x="6296497" y="3502290"/>
            <a:chExt cx="2228100" cy="1959170"/>
          </a:xfrm>
        </p:grpSpPr>
        <p:sp>
          <p:nvSpPr>
            <p:cNvPr id="168" name="Google Shape;168;p37"/>
            <p:cNvSpPr txBox="1"/>
            <p:nvPr/>
          </p:nvSpPr>
          <p:spPr>
            <a:xfrm>
              <a:off x="6302140" y="3502290"/>
              <a:ext cx="2222400" cy="6669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Arial"/>
                  <a:ea typeface="Arial"/>
                  <a:cs typeface="Arial"/>
                  <a:sym typeface="Arial"/>
                </a:rPr>
                <a:t>QUALITY CONTROL</a:t>
              </a:r>
              <a:endParaRPr b="1" i="0" sz="1400" u="none" cap="none" strike="noStrike">
                <a:solidFill>
                  <a:schemeClr val="lt1"/>
                </a:solidFill>
                <a:latin typeface="Arial"/>
                <a:ea typeface="Arial"/>
                <a:cs typeface="Arial"/>
                <a:sym typeface="Arial"/>
              </a:endParaRPr>
            </a:p>
          </p:txBody>
        </p:sp>
        <p:sp>
          <p:nvSpPr>
            <p:cNvPr id="169" name="Google Shape;169;p37"/>
            <p:cNvSpPr txBox="1"/>
            <p:nvPr/>
          </p:nvSpPr>
          <p:spPr>
            <a:xfrm>
              <a:off x="6296497" y="4137860"/>
              <a:ext cx="2228100" cy="1323600"/>
            </a:xfrm>
            <a:prstGeom prst="rect">
              <a:avLst/>
            </a:prstGeom>
            <a:noFill/>
            <a:ln>
              <a:noFill/>
            </a:ln>
          </p:spPr>
          <p:txBody>
            <a:bodyPr anchorCtr="0" anchor="t" bIns="34275" lIns="68575" spcFirstLastPara="1" rIns="68575" wrap="square" tIns="34275">
              <a:sp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chemeClr val="lt1"/>
                  </a:solidFill>
                  <a:latin typeface="Poppins"/>
                  <a:ea typeface="Poppins"/>
                  <a:cs typeface="Poppins"/>
                  <a:sym typeface="Poppins"/>
                </a:rPr>
                <a:t>We ensure your product’s quality and packaging are professionally monitored, maintaining consistency to guarantee lasting stability and reliability.</a:t>
              </a:r>
              <a:endParaRPr b="0" i="0" sz="1000" u="none" cap="none" strike="noStrike">
                <a:solidFill>
                  <a:schemeClr val="lt1"/>
                </a:solidFill>
                <a:latin typeface="Poppins"/>
                <a:ea typeface="Poppins"/>
                <a:cs typeface="Poppins"/>
                <a:sym typeface="Poppins"/>
              </a:endParaRPr>
            </a:p>
          </p:txBody>
        </p:sp>
      </p:grpSp>
      <p:sp>
        <p:nvSpPr>
          <p:cNvPr id="170" name="Google Shape;170;p37"/>
          <p:cNvSpPr txBox="1"/>
          <p:nvPr/>
        </p:nvSpPr>
        <p:spPr>
          <a:xfrm>
            <a:off x="1661425" y="1345700"/>
            <a:ext cx="30000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Arial"/>
                <a:ea typeface="Arial"/>
                <a:cs typeface="Arial"/>
                <a:sym typeface="Arial"/>
              </a:rPr>
              <a:t>SOURCING RAW </a:t>
            </a:r>
            <a:endParaRPr b="1"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Arial"/>
                <a:ea typeface="Arial"/>
                <a:cs typeface="Arial"/>
                <a:sym typeface="Arial"/>
              </a:rPr>
              <a:t>MATERIAL</a:t>
            </a:r>
            <a:endParaRPr b="1" i="0" sz="900" u="none" cap="none" strike="noStrike">
              <a:solidFill>
                <a:schemeClr val="lt1"/>
              </a:solidFill>
              <a:latin typeface="Arial"/>
              <a:ea typeface="Arial"/>
              <a:cs typeface="Arial"/>
              <a:sym typeface="Arial"/>
            </a:endParaRPr>
          </a:p>
        </p:txBody>
      </p:sp>
      <p:pic>
        <p:nvPicPr>
          <p:cNvPr id="171" name="Google Shape;171;p37" title="1269663548_quality-control-300x300.png"/>
          <p:cNvPicPr preferRelativeResize="0"/>
          <p:nvPr/>
        </p:nvPicPr>
        <p:blipFill rotWithShape="1">
          <a:blip r:embed="rId4">
            <a:alphaModFix/>
          </a:blip>
          <a:srcRect b="0" l="0" r="0" t="0"/>
          <a:stretch/>
        </p:blipFill>
        <p:spPr>
          <a:xfrm>
            <a:off x="7651800" y="3352350"/>
            <a:ext cx="806400" cy="806400"/>
          </a:xfrm>
          <a:prstGeom prst="rect">
            <a:avLst/>
          </a:prstGeom>
          <a:noFill/>
          <a:ln>
            <a:noFill/>
          </a:ln>
        </p:spPr>
      </p:pic>
      <p:pic>
        <p:nvPicPr>
          <p:cNvPr id="172" name="Google Shape;172;p37" title="1511143443_coffee-bag-300x300.png"/>
          <p:cNvPicPr preferRelativeResize="0"/>
          <p:nvPr/>
        </p:nvPicPr>
        <p:blipFill rotWithShape="1">
          <a:blip r:embed="rId5">
            <a:alphaModFix/>
          </a:blip>
          <a:srcRect b="0" l="0" r="0" t="0"/>
          <a:stretch/>
        </p:blipFill>
        <p:spPr>
          <a:xfrm>
            <a:off x="685800" y="3272825"/>
            <a:ext cx="965450" cy="965450"/>
          </a:xfrm>
          <a:prstGeom prst="rect">
            <a:avLst/>
          </a:prstGeom>
          <a:noFill/>
          <a:ln>
            <a:noFill/>
          </a:ln>
        </p:spPr>
      </p:pic>
      <p:pic>
        <p:nvPicPr>
          <p:cNvPr id="173" name="Google Shape;173;p37" title="1770240692_product-development-300x300.png"/>
          <p:cNvPicPr preferRelativeResize="0"/>
          <p:nvPr/>
        </p:nvPicPr>
        <p:blipFill rotWithShape="1">
          <a:blip r:embed="rId6">
            <a:alphaModFix/>
          </a:blip>
          <a:srcRect b="0" l="0" r="0" t="0"/>
          <a:stretch/>
        </p:blipFill>
        <p:spPr>
          <a:xfrm>
            <a:off x="7651800" y="1686888"/>
            <a:ext cx="750450" cy="750450"/>
          </a:xfrm>
          <a:prstGeom prst="rect">
            <a:avLst/>
          </a:prstGeom>
          <a:noFill/>
          <a:ln>
            <a:noFill/>
          </a:ln>
        </p:spPr>
      </p:pic>
      <p:pic>
        <p:nvPicPr>
          <p:cNvPr id="174" name="Google Shape;174;p37" title="724043106_search-worldwide-300x300.png"/>
          <p:cNvPicPr preferRelativeResize="0"/>
          <p:nvPr/>
        </p:nvPicPr>
        <p:blipFill rotWithShape="1">
          <a:blip r:embed="rId7">
            <a:alphaModFix/>
          </a:blip>
          <a:srcRect b="0" l="0" r="0" t="0"/>
          <a:stretch/>
        </p:blipFill>
        <p:spPr>
          <a:xfrm>
            <a:off x="740850" y="1686887"/>
            <a:ext cx="750450" cy="750450"/>
          </a:xfrm>
          <a:prstGeom prst="rect">
            <a:avLst/>
          </a:prstGeom>
          <a:noFill/>
          <a:ln>
            <a:noFill/>
          </a:ln>
        </p:spPr>
      </p:pic>
      <p:pic>
        <p:nvPicPr>
          <p:cNvPr id="175" name="Google Shape;175;p37" title="pt.png"/>
          <p:cNvPicPr preferRelativeResize="0"/>
          <p:nvPr/>
        </p:nvPicPr>
        <p:blipFill rotWithShape="1">
          <a:blip r:embed="rId8">
            <a:alphaModFix amt="6000"/>
          </a:blip>
          <a:srcRect b="0" l="0" r="0" t="0"/>
          <a:stretch/>
        </p:blipFill>
        <p:spPr>
          <a:xfrm>
            <a:off x="2259427" y="542261"/>
            <a:ext cx="5222700" cy="1215625"/>
          </a:xfrm>
          <a:prstGeom prst="rect">
            <a:avLst/>
          </a:prstGeom>
          <a:noFill/>
          <a:ln>
            <a:noFill/>
          </a:ln>
        </p:spPr>
      </p:pic>
      <p:sp>
        <p:nvSpPr>
          <p:cNvPr id="176" name="Google Shape;176;p37"/>
          <p:cNvSpPr txBox="1"/>
          <p:nvPr/>
        </p:nvSpPr>
        <p:spPr>
          <a:xfrm>
            <a:off x="1768375" y="4656025"/>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38"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182" name="Google Shape;182;p38"/>
          <p:cNvSpPr txBox="1"/>
          <p:nvPr>
            <p:ph idx="1" type="body"/>
          </p:nvPr>
        </p:nvSpPr>
        <p:spPr>
          <a:xfrm>
            <a:off x="232047" y="139457"/>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Agricultural Commodities</a:t>
            </a:r>
            <a:endParaRPr>
              <a:solidFill>
                <a:schemeClr val="lt1"/>
              </a:solidFill>
              <a:latin typeface="Poppins"/>
              <a:ea typeface="Poppins"/>
              <a:cs typeface="Poppins"/>
              <a:sym typeface="Poppins"/>
            </a:endParaRPr>
          </a:p>
        </p:txBody>
      </p:sp>
      <p:grpSp>
        <p:nvGrpSpPr>
          <p:cNvPr id="183" name="Google Shape;183;p38"/>
          <p:cNvGrpSpPr/>
          <p:nvPr/>
        </p:nvGrpSpPr>
        <p:grpSpPr>
          <a:xfrm>
            <a:off x="199574" y="1062732"/>
            <a:ext cx="2025301" cy="3359024"/>
            <a:chOff x="5226781" y="3992479"/>
            <a:chExt cx="2025301" cy="1226100"/>
          </a:xfrm>
        </p:grpSpPr>
        <p:sp>
          <p:nvSpPr>
            <p:cNvPr id="184" name="Google Shape;184;p3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185" name="Google Shape;185;p38"/>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Corncob Powder is an eco-friendly, sustainable product made from ground corn cobs, ideal for improving soil and agriculture.</a:t>
              </a:r>
              <a:endParaRPr b="0" i="0" sz="1100" u="none" cap="none" strike="noStrike">
                <a:solidFill>
                  <a:srgbClr val="3F3F3F"/>
                </a:solidFill>
                <a:latin typeface="Poppins"/>
                <a:ea typeface="Poppins"/>
                <a:cs typeface="Poppins"/>
                <a:sym typeface="Poppins"/>
              </a:endParaRPr>
            </a:p>
          </p:txBody>
        </p:sp>
        <p:sp>
          <p:nvSpPr>
            <p:cNvPr id="186" name="Google Shape;186;p38"/>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Corncob Powder</a:t>
              </a:r>
              <a:endParaRPr b="0" i="0" sz="1600" u="none" cap="none" strike="noStrike">
                <a:solidFill>
                  <a:schemeClr val="dk2"/>
                </a:solidFill>
                <a:latin typeface="Poppins"/>
                <a:ea typeface="Poppins"/>
                <a:cs typeface="Poppins"/>
                <a:sym typeface="Poppins"/>
              </a:endParaRPr>
            </a:p>
          </p:txBody>
        </p:sp>
      </p:grpSp>
      <p:pic>
        <p:nvPicPr>
          <p:cNvPr id="187" name="Google Shape;187;p38" title="209743603_51P-PpA_5XL.jpg"/>
          <p:cNvPicPr preferRelativeResize="0"/>
          <p:nvPr/>
        </p:nvPicPr>
        <p:blipFill rotWithShape="1">
          <a:blip r:embed="rId4">
            <a:alphaModFix/>
          </a:blip>
          <a:srcRect b="0" l="0" r="15232" t="0"/>
          <a:stretch/>
        </p:blipFill>
        <p:spPr>
          <a:xfrm>
            <a:off x="199575" y="1062725"/>
            <a:ext cx="2025300" cy="1583400"/>
          </a:xfrm>
          <a:prstGeom prst="roundRect">
            <a:avLst>
              <a:gd fmla="val 16667" name="adj"/>
            </a:avLst>
          </a:prstGeom>
          <a:noFill/>
          <a:ln>
            <a:noFill/>
          </a:ln>
        </p:spPr>
      </p:pic>
      <p:grpSp>
        <p:nvGrpSpPr>
          <p:cNvPr id="188" name="Google Shape;188;p38"/>
          <p:cNvGrpSpPr/>
          <p:nvPr/>
        </p:nvGrpSpPr>
        <p:grpSpPr>
          <a:xfrm>
            <a:off x="2439424" y="1062732"/>
            <a:ext cx="2025301" cy="3392669"/>
            <a:chOff x="5226781" y="3992479"/>
            <a:chExt cx="2025301" cy="1238381"/>
          </a:xfrm>
        </p:grpSpPr>
        <p:sp>
          <p:nvSpPr>
            <p:cNvPr id="189" name="Google Shape;189;p3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190" name="Google Shape;190;p38"/>
            <p:cNvSpPr txBox="1"/>
            <p:nvPr/>
          </p:nvSpPr>
          <p:spPr>
            <a:xfrm>
              <a:off x="5266681" y="4764660"/>
              <a:ext cx="1915200" cy="46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Rice Husk is an eco-friendly, versatile material used in agriculture and energy, improving soil and supporting sustainability.</a:t>
              </a:r>
              <a:endParaRPr b="0" i="0" sz="1100" u="none" cap="none" strike="noStrike">
                <a:solidFill>
                  <a:srgbClr val="3F3F3F"/>
                </a:solidFill>
                <a:latin typeface="Poppins"/>
                <a:ea typeface="Poppins"/>
                <a:cs typeface="Poppins"/>
                <a:sym typeface="Poppins"/>
              </a:endParaRPr>
            </a:p>
          </p:txBody>
        </p:sp>
        <p:sp>
          <p:nvSpPr>
            <p:cNvPr id="191" name="Google Shape;191;p38"/>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Rice Husk</a:t>
              </a:r>
              <a:endParaRPr b="0" i="0" sz="1600" u="none" cap="none" strike="noStrike">
                <a:solidFill>
                  <a:schemeClr val="dk2"/>
                </a:solidFill>
                <a:latin typeface="Poppins"/>
                <a:ea typeface="Poppins"/>
                <a:cs typeface="Poppins"/>
                <a:sym typeface="Poppins"/>
              </a:endParaRPr>
            </a:p>
          </p:txBody>
        </p:sp>
      </p:grpSp>
      <p:pic>
        <p:nvPicPr>
          <p:cNvPr id="192" name="Google Shape;192;p38" title="1920428990_sekam.jpg"/>
          <p:cNvPicPr preferRelativeResize="0"/>
          <p:nvPr/>
        </p:nvPicPr>
        <p:blipFill rotWithShape="1">
          <a:blip r:embed="rId5">
            <a:alphaModFix/>
          </a:blip>
          <a:srcRect b="0" l="2271" r="2271" t="0"/>
          <a:stretch/>
        </p:blipFill>
        <p:spPr>
          <a:xfrm>
            <a:off x="2423838" y="1062725"/>
            <a:ext cx="2025300" cy="1583400"/>
          </a:xfrm>
          <a:prstGeom prst="roundRect">
            <a:avLst>
              <a:gd fmla="val 16667" name="adj"/>
            </a:avLst>
          </a:prstGeom>
          <a:noFill/>
          <a:ln>
            <a:noFill/>
          </a:ln>
        </p:spPr>
      </p:pic>
      <p:grpSp>
        <p:nvGrpSpPr>
          <p:cNvPr id="193" name="Google Shape;193;p38"/>
          <p:cNvGrpSpPr/>
          <p:nvPr/>
        </p:nvGrpSpPr>
        <p:grpSpPr>
          <a:xfrm>
            <a:off x="4679274" y="1062732"/>
            <a:ext cx="2025301" cy="3359024"/>
            <a:chOff x="5226781" y="3992479"/>
            <a:chExt cx="2025301" cy="1226100"/>
          </a:xfrm>
        </p:grpSpPr>
        <p:sp>
          <p:nvSpPr>
            <p:cNvPr id="194" name="Google Shape;194;p3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195" name="Google Shape;195;p38"/>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Red Rice is a nutritious, high-fiber rice that supports digestion and blood sugar control, offering a healthy and delicious alternative.</a:t>
              </a:r>
              <a:endParaRPr b="0" i="0" sz="1100" u="none" cap="none" strike="noStrike">
                <a:solidFill>
                  <a:srgbClr val="3F3F3F"/>
                </a:solidFill>
                <a:latin typeface="Poppins"/>
                <a:ea typeface="Poppins"/>
                <a:cs typeface="Poppins"/>
                <a:sym typeface="Poppins"/>
              </a:endParaRPr>
            </a:p>
          </p:txBody>
        </p:sp>
        <p:sp>
          <p:nvSpPr>
            <p:cNvPr id="196" name="Google Shape;196;p38"/>
            <p:cNvSpPr/>
            <p:nvPr/>
          </p:nvSpPr>
          <p:spPr>
            <a:xfrm>
              <a:off x="5226781" y="4611964"/>
              <a:ext cx="19935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Red Rice</a:t>
              </a:r>
              <a:endParaRPr b="0" i="0" sz="1600" u="none" cap="none" strike="noStrike">
                <a:solidFill>
                  <a:schemeClr val="dk2"/>
                </a:solidFill>
                <a:latin typeface="Poppins"/>
                <a:ea typeface="Poppins"/>
                <a:cs typeface="Poppins"/>
                <a:sym typeface="Poppins"/>
              </a:endParaRPr>
            </a:p>
          </p:txBody>
        </p:sp>
      </p:grpSp>
      <p:pic>
        <p:nvPicPr>
          <p:cNvPr id="197" name="Google Shape;197;p38" title="641806122_IMG-20250428-WA0019.jpg"/>
          <p:cNvPicPr preferRelativeResize="0"/>
          <p:nvPr/>
        </p:nvPicPr>
        <p:blipFill rotWithShape="1">
          <a:blip r:embed="rId6">
            <a:alphaModFix/>
          </a:blip>
          <a:srcRect b="0" l="2059" r="2050" t="0"/>
          <a:stretch/>
        </p:blipFill>
        <p:spPr>
          <a:xfrm>
            <a:off x="4664950" y="1062725"/>
            <a:ext cx="2025300" cy="1583400"/>
          </a:xfrm>
          <a:prstGeom prst="roundRect">
            <a:avLst>
              <a:gd fmla="val 16667" name="adj"/>
            </a:avLst>
          </a:prstGeom>
          <a:noFill/>
          <a:ln>
            <a:noFill/>
          </a:ln>
        </p:spPr>
      </p:pic>
      <p:grpSp>
        <p:nvGrpSpPr>
          <p:cNvPr id="198" name="Google Shape;198;p38"/>
          <p:cNvGrpSpPr/>
          <p:nvPr/>
        </p:nvGrpSpPr>
        <p:grpSpPr>
          <a:xfrm>
            <a:off x="6890475" y="1062735"/>
            <a:ext cx="2053949" cy="3359024"/>
            <a:chOff x="5226782" y="3992479"/>
            <a:chExt cx="2053949" cy="1226100"/>
          </a:xfrm>
        </p:grpSpPr>
        <p:sp>
          <p:nvSpPr>
            <p:cNvPr id="199" name="Google Shape;199;p38"/>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00" name="Google Shape;200;p38"/>
            <p:cNvSpPr txBox="1"/>
            <p:nvPr/>
          </p:nvSpPr>
          <p:spPr>
            <a:xfrm>
              <a:off x="5255431" y="4749366"/>
              <a:ext cx="1915200" cy="4509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1200"/>
                </a:spcAft>
                <a:buClr>
                  <a:srgbClr val="000000"/>
                </a:buClr>
                <a:buSzPts val="1100"/>
                <a:buFont typeface="Arial"/>
                <a:buNone/>
              </a:pPr>
              <a:r>
                <a:rPr b="0" i="0" lang="en" sz="1100" u="none" cap="none" strike="noStrike">
                  <a:solidFill>
                    <a:srgbClr val="3F3F3F"/>
                  </a:solidFill>
                  <a:latin typeface="Poppins"/>
                  <a:ea typeface="Poppins"/>
                  <a:cs typeface="Poppins"/>
                  <a:sym typeface="Poppins"/>
                </a:rPr>
                <a:t>Banana Leaves are eco-friendly, versatile, and aromatic natural materials used for food wrapping, ceremonies, and crafts worldwide.</a:t>
              </a:r>
              <a:endParaRPr b="0" i="0" sz="1100" u="none" cap="none" strike="noStrike">
                <a:solidFill>
                  <a:srgbClr val="3F3F3F"/>
                </a:solidFill>
                <a:latin typeface="Poppins"/>
                <a:ea typeface="Poppins"/>
                <a:cs typeface="Poppins"/>
                <a:sym typeface="Poppins"/>
              </a:endParaRPr>
            </a:p>
          </p:txBody>
        </p:sp>
        <p:sp>
          <p:nvSpPr>
            <p:cNvPr id="201" name="Google Shape;201;p38"/>
            <p:cNvSpPr/>
            <p:nvPr/>
          </p:nvSpPr>
          <p:spPr>
            <a:xfrm>
              <a:off x="525543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Banana Leaves</a:t>
              </a:r>
              <a:endParaRPr b="0" i="0" sz="1600" u="none" cap="none" strike="noStrike">
                <a:solidFill>
                  <a:schemeClr val="dk2"/>
                </a:solidFill>
                <a:latin typeface="Poppins"/>
                <a:ea typeface="Poppins"/>
                <a:cs typeface="Poppins"/>
                <a:sym typeface="Poppins"/>
              </a:endParaRPr>
            </a:p>
          </p:txBody>
        </p:sp>
      </p:grpSp>
      <p:pic>
        <p:nvPicPr>
          <p:cNvPr id="202" name="Google Shape;202;p38" title="78859399_IMG-20250619-WA0006.jpg"/>
          <p:cNvPicPr preferRelativeResize="0"/>
          <p:nvPr/>
        </p:nvPicPr>
        <p:blipFill rotWithShape="1">
          <a:blip r:embed="rId7">
            <a:alphaModFix/>
          </a:blip>
          <a:srcRect b="426" l="0" r="0" t="435"/>
          <a:stretch/>
        </p:blipFill>
        <p:spPr>
          <a:xfrm>
            <a:off x="6890475" y="1062725"/>
            <a:ext cx="2025300" cy="1583400"/>
          </a:xfrm>
          <a:prstGeom prst="roundRect">
            <a:avLst>
              <a:gd fmla="val 16667" name="adj"/>
            </a:avLst>
          </a:prstGeom>
          <a:noFill/>
          <a:ln>
            <a:noFill/>
          </a:ln>
        </p:spPr>
      </p:pic>
      <p:sp>
        <p:nvSpPr>
          <p:cNvPr id="203" name="Google Shape;203;p38"/>
          <p:cNvSpPr txBox="1"/>
          <p:nvPr/>
        </p:nvSpPr>
        <p:spPr>
          <a:xfrm>
            <a:off x="1867225"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39" title="background website mitrakaryaniaga -1 (1).png"/>
          <p:cNvPicPr preferRelativeResize="0"/>
          <p:nvPr/>
        </p:nvPicPr>
        <p:blipFill rotWithShape="1">
          <a:blip r:embed="rId3">
            <a:alphaModFix/>
          </a:blip>
          <a:srcRect b="21873" l="0" r="0" t="21875"/>
          <a:stretch/>
        </p:blipFill>
        <p:spPr>
          <a:xfrm>
            <a:off x="10675" y="-58625"/>
            <a:ext cx="9144003" cy="5143501"/>
          </a:xfrm>
          <a:prstGeom prst="rect">
            <a:avLst/>
          </a:prstGeom>
          <a:noFill/>
          <a:ln>
            <a:noFill/>
          </a:ln>
        </p:spPr>
      </p:pic>
      <p:sp>
        <p:nvSpPr>
          <p:cNvPr id="209" name="Google Shape;209;p39"/>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Bioenergy</a:t>
            </a:r>
            <a:endParaRPr>
              <a:solidFill>
                <a:schemeClr val="lt1"/>
              </a:solidFill>
              <a:latin typeface="Poppins"/>
              <a:ea typeface="Poppins"/>
              <a:cs typeface="Poppins"/>
              <a:sym typeface="Poppins"/>
            </a:endParaRPr>
          </a:p>
        </p:txBody>
      </p:sp>
      <p:grpSp>
        <p:nvGrpSpPr>
          <p:cNvPr id="210" name="Google Shape;210;p39"/>
          <p:cNvGrpSpPr/>
          <p:nvPr/>
        </p:nvGrpSpPr>
        <p:grpSpPr>
          <a:xfrm>
            <a:off x="195808" y="1037832"/>
            <a:ext cx="2817801" cy="3418558"/>
            <a:chOff x="5226781" y="3992479"/>
            <a:chExt cx="2025301" cy="1247831"/>
          </a:xfrm>
        </p:grpSpPr>
        <p:sp>
          <p:nvSpPr>
            <p:cNvPr id="211" name="Google Shape;211;p39"/>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12" name="Google Shape;212;p39"/>
            <p:cNvSpPr txBox="1"/>
            <p:nvPr/>
          </p:nvSpPr>
          <p:spPr>
            <a:xfrm>
              <a:off x="5281829" y="4802010"/>
              <a:ext cx="1915200" cy="4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Palm Kernel Expeller (PKE) is a high-protein, energy-rich, low-fat livestock feed that supports healthy growth, productivity, and sustainable farming.</a:t>
              </a:r>
              <a:endParaRPr b="0" i="0" sz="1200" u="none" cap="none" strike="noStrike">
                <a:solidFill>
                  <a:srgbClr val="3F3F3F"/>
                </a:solidFill>
                <a:latin typeface="Poppins"/>
                <a:ea typeface="Poppins"/>
                <a:cs typeface="Poppins"/>
                <a:sym typeface="Poppins"/>
              </a:endParaRPr>
            </a:p>
          </p:txBody>
        </p:sp>
        <p:sp>
          <p:nvSpPr>
            <p:cNvPr id="213" name="Google Shape;213;p39"/>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Palm Kernel Expeller</a:t>
              </a:r>
              <a:endParaRPr b="0" i="0" sz="1600" u="none" cap="none" strike="noStrike">
                <a:solidFill>
                  <a:schemeClr val="dk2"/>
                </a:solidFill>
                <a:latin typeface="Poppins"/>
                <a:ea typeface="Poppins"/>
                <a:cs typeface="Poppins"/>
                <a:sym typeface="Poppins"/>
              </a:endParaRPr>
            </a:p>
          </p:txBody>
        </p:sp>
      </p:grpSp>
      <p:pic>
        <p:nvPicPr>
          <p:cNvPr id="214" name="Google Shape;214;p39" title="562398720_Palm.jpg"/>
          <p:cNvPicPr preferRelativeResize="0"/>
          <p:nvPr/>
        </p:nvPicPr>
        <p:blipFill rotWithShape="1">
          <a:blip r:embed="rId4">
            <a:alphaModFix/>
          </a:blip>
          <a:srcRect b="5632" l="0" r="0" t="5626"/>
          <a:stretch/>
        </p:blipFill>
        <p:spPr>
          <a:xfrm>
            <a:off x="195675" y="1037838"/>
            <a:ext cx="2817900" cy="1667100"/>
          </a:xfrm>
          <a:prstGeom prst="roundRect">
            <a:avLst>
              <a:gd fmla="val 16667" name="adj"/>
            </a:avLst>
          </a:prstGeom>
          <a:noFill/>
          <a:ln>
            <a:noFill/>
          </a:ln>
        </p:spPr>
      </p:pic>
      <p:grpSp>
        <p:nvGrpSpPr>
          <p:cNvPr id="215" name="Google Shape;215;p39"/>
          <p:cNvGrpSpPr/>
          <p:nvPr/>
        </p:nvGrpSpPr>
        <p:grpSpPr>
          <a:xfrm>
            <a:off x="3163096" y="1037831"/>
            <a:ext cx="2817801" cy="3359024"/>
            <a:chOff x="5226781" y="3992479"/>
            <a:chExt cx="2025301" cy="1226100"/>
          </a:xfrm>
        </p:grpSpPr>
        <p:sp>
          <p:nvSpPr>
            <p:cNvPr id="216" name="Google Shape;216;p39"/>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17" name="Google Shape;217;p39"/>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Wood pellets are eco-friendly, high-density biofuels from wood waste, providing efficient, low-emission energy for heating and biomass power.</a:t>
              </a:r>
              <a:endParaRPr b="0" i="0" sz="1200" u="none" cap="none" strike="noStrike">
                <a:solidFill>
                  <a:srgbClr val="3F3F3F"/>
                </a:solidFill>
                <a:latin typeface="Poppins"/>
                <a:ea typeface="Poppins"/>
                <a:cs typeface="Poppins"/>
                <a:sym typeface="Poppins"/>
              </a:endParaRPr>
            </a:p>
          </p:txBody>
        </p:sp>
        <p:sp>
          <p:nvSpPr>
            <p:cNvPr id="218" name="Google Shape;218;p39"/>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Wood pellets</a:t>
              </a:r>
              <a:endParaRPr b="0" i="0" sz="1600" u="none" cap="none" strike="noStrike">
                <a:solidFill>
                  <a:schemeClr val="dk2"/>
                </a:solidFill>
                <a:latin typeface="Poppins"/>
                <a:ea typeface="Poppins"/>
                <a:cs typeface="Poppins"/>
                <a:sym typeface="Poppins"/>
              </a:endParaRPr>
            </a:p>
          </p:txBody>
        </p:sp>
      </p:grpSp>
      <p:pic>
        <p:nvPicPr>
          <p:cNvPr id="219" name="Google Shape;219;p39" title="1309348400_IMG-20250624-WA0018.jpg"/>
          <p:cNvPicPr preferRelativeResize="0"/>
          <p:nvPr/>
        </p:nvPicPr>
        <p:blipFill rotWithShape="1">
          <a:blip r:embed="rId5">
            <a:alphaModFix/>
          </a:blip>
          <a:srcRect b="10543" l="0" r="0" t="10535"/>
          <a:stretch/>
        </p:blipFill>
        <p:spPr>
          <a:xfrm>
            <a:off x="3162963" y="1037838"/>
            <a:ext cx="2817900" cy="1667100"/>
          </a:xfrm>
          <a:prstGeom prst="roundRect">
            <a:avLst>
              <a:gd fmla="val 16667" name="adj"/>
            </a:avLst>
          </a:prstGeom>
          <a:noFill/>
          <a:ln>
            <a:noFill/>
          </a:ln>
        </p:spPr>
      </p:pic>
      <p:grpSp>
        <p:nvGrpSpPr>
          <p:cNvPr id="220" name="Google Shape;220;p39"/>
          <p:cNvGrpSpPr/>
          <p:nvPr/>
        </p:nvGrpSpPr>
        <p:grpSpPr>
          <a:xfrm>
            <a:off x="6130526" y="997556"/>
            <a:ext cx="2817808" cy="3359024"/>
            <a:chOff x="5226776" y="3992479"/>
            <a:chExt cx="2025306" cy="1226100"/>
          </a:xfrm>
        </p:grpSpPr>
        <p:sp>
          <p:nvSpPr>
            <p:cNvPr id="221" name="Google Shape;221;p39"/>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22" name="Google Shape;222;p39"/>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Coconut charcoal briquettes are eco-friendly, long-burning, low-smoke fuel from coconut shells, ideal for cooking, BBQ, and safe for health.</a:t>
              </a:r>
              <a:endParaRPr b="0" i="0" sz="1200" u="none" cap="none" strike="noStrike">
                <a:solidFill>
                  <a:srgbClr val="3F3F3F"/>
                </a:solidFill>
                <a:latin typeface="Poppins"/>
                <a:ea typeface="Poppins"/>
                <a:cs typeface="Poppins"/>
                <a:sym typeface="Poppins"/>
              </a:endParaRPr>
            </a:p>
          </p:txBody>
        </p:sp>
        <p:sp>
          <p:nvSpPr>
            <p:cNvPr id="223" name="Google Shape;223;p39"/>
            <p:cNvSpPr/>
            <p:nvPr/>
          </p:nvSpPr>
          <p:spPr>
            <a:xfrm>
              <a:off x="5226776" y="4649310"/>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en" sz="1400" u="none" cap="none" strike="noStrike">
                  <a:solidFill>
                    <a:schemeClr val="dk2"/>
                  </a:solidFill>
                  <a:latin typeface="Poppins"/>
                  <a:ea typeface="Poppins"/>
                  <a:cs typeface="Poppins"/>
                  <a:sym typeface="Poppins"/>
                </a:rPr>
                <a:t>Coconut charcoal briquettes </a:t>
              </a:r>
              <a:endParaRPr b="0" i="0" sz="1400" u="none" cap="none" strike="noStrike">
                <a:solidFill>
                  <a:schemeClr val="dk2"/>
                </a:solidFill>
                <a:latin typeface="Poppins"/>
                <a:ea typeface="Poppins"/>
                <a:cs typeface="Poppins"/>
                <a:sym typeface="Poppins"/>
              </a:endParaRPr>
            </a:p>
          </p:txBody>
        </p:sp>
      </p:grpSp>
      <p:pic>
        <p:nvPicPr>
          <p:cNvPr id="224" name="Google Shape;224;p39" title="827466867_1650964713__1650780021183-01-1024x768.jpg"/>
          <p:cNvPicPr preferRelativeResize="0"/>
          <p:nvPr/>
        </p:nvPicPr>
        <p:blipFill rotWithShape="1">
          <a:blip r:embed="rId6">
            <a:alphaModFix/>
          </a:blip>
          <a:srcRect b="0" l="0" r="0" t="21079"/>
          <a:stretch/>
        </p:blipFill>
        <p:spPr>
          <a:xfrm>
            <a:off x="6130400" y="997563"/>
            <a:ext cx="2817900" cy="1667100"/>
          </a:xfrm>
          <a:prstGeom prst="roundRect">
            <a:avLst>
              <a:gd fmla="val 16667" name="adj"/>
            </a:avLst>
          </a:prstGeom>
          <a:noFill/>
          <a:ln>
            <a:noFill/>
          </a:ln>
        </p:spPr>
      </p:pic>
      <p:pic>
        <p:nvPicPr>
          <p:cNvPr id="225" name="Google Shape;225;p39" title="pt.png"/>
          <p:cNvPicPr preferRelativeResize="0"/>
          <p:nvPr/>
        </p:nvPicPr>
        <p:blipFill rotWithShape="1">
          <a:blip r:embed="rId7">
            <a:alphaModFix amt="6000"/>
          </a:blip>
          <a:srcRect b="0" l="0" r="0" t="0"/>
          <a:stretch/>
        </p:blipFill>
        <p:spPr>
          <a:xfrm>
            <a:off x="2147377" y="1162161"/>
            <a:ext cx="5222700" cy="1215625"/>
          </a:xfrm>
          <a:prstGeom prst="rect">
            <a:avLst/>
          </a:prstGeom>
          <a:noFill/>
          <a:ln>
            <a:noFill/>
          </a:ln>
        </p:spPr>
      </p:pic>
      <p:sp>
        <p:nvSpPr>
          <p:cNvPr id="226" name="Google Shape;226;p39"/>
          <p:cNvSpPr txBox="1"/>
          <p:nvPr/>
        </p:nvSpPr>
        <p:spPr>
          <a:xfrm>
            <a:off x="1806750"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40"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232" name="Google Shape;232;p40"/>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rPr>
              <a:t>Coconut Derivative Products</a:t>
            </a:r>
            <a:endParaRPr>
              <a:solidFill>
                <a:schemeClr val="lt1"/>
              </a:solidFill>
            </a:endParaRPr>
          </a:p>
        </p:txBody>
      </p:sp>
      <p:grpSp>
        <p:nvGrpSpPr>
          <p:cNvPr id="233" name="Google Shape;233;p40"/>
          <p:cNvGrpSpPr/>
          <p:nvPr/>
        </p:nvGrpSpPr>
        <p:grpSpPr>
          <a:xfrm>
            <a:off x="199574" y="1045994"/>
            <a:ext cx="2025301" cy="3392669"/>
            <a:chOff x="5226781" y="3992479"/>
            <a:chExt cx="2025301" cy="1238381"/>
          </a:xfrm>
        </p:grpSpPr>
        <p:sp>
          <p:nvSpPr>
            <p:cNvPr id="234" name="Google Shape;234;p4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35" name="Google Shape;235;p40"/>
            <p:cNvSpPr txBox="1"/>
            <p:nvPr/>
          </p:nvSpPr>
          <p:spPr>
            <a:xfrm>
              <a:off x="5266682" y="4764660"/>
              <a:ext cx="1985400" cy="46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Cocopeat blocks are eco-friendly, water-retentive growing medium from coconut coir, ideal for hydroponics, farming, and seedlings.</a:t>
              </a:r>
              <a:endParaRPr b="0" i="0" sz="1100" u="none" cap="none" strike="noStrike">
                <a:solidFill>
                  <a:srgbClr val="3F3F3F"/>
                </a:solidFill>
                <a:latin typeface="Poppins"/>
                <a:ea typeface="Poppins"/>
                <a:cs typeface="Poppins"/>
                <a:sym typeface="Poppins"/>
              </a:endParaRPr>
            </a:p>
          </p:txBody>
        </p:sp>
        <p:sp>
          <p:nvSpPr>
            <p:cNvPr id="236" name="Google Shape;236;p40"/>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Cocopeat blocks</a:t>
              </a:r>
              <a:endParaRPr b="0" i="0" sz="1600" u="none" cap="none" strike="noStrike">
                <a:solidFill>
                  <a:schemeClr val="dk2"/>
                </a:solidFill>
                <a:latin typeface="Poppins"/>
                <a:ea typeface="Poppins"/>
                <a:cs typeface="Poppins"/>
                <a:sym typeface="Poppins"/>
              </a:endParaRPr>
            </a:p>
          </p:txBody>
        </p:sp>
      </p:grpSp>
      <p:pic>
        <p:nvPicPr>
          <p:cNvPr id="237" name="Google Shape;237;p40" title="892718201_cocopeat-block-500x500.jpg"/>
          <p:cNvPicPr preferRelativeResize="0"/>
          <p:nvPr/>
        </p:nvPicPr>
        <p:blipFill rotWithShape="1">
          <a:blip r:embed="rId4">
            <a:alphaModFix/>
          </a:blip>
          <a:srcRect b="13962" l="0" r="0" t="13955"/>
          <a:stretch/>
        </p:blipFill>
        <p:spPr>
          <a:xfrm>
            <a:off x="199575" y="1045988"/>
            <a:ext cx="2025300" cy="1583400"/>
          </a:xfrm>
          <a:prstGeom prst="roundRect">
            <a:avLst>
              <a:gd fmla="val 16667" name="adj"/>
            </a:avLst>
          </a:prstGeom>
          <a:noFill/>
          <a:ln>
            <a:noFill/>
          </a:ln>
        </p:spPr>
      </p:pic>
      <p:grpSp>
        <p:nvGrpSpPr>
          <p:cNvPr id="238" name="Google Shape;238;p40"/>
          <p:cNvGrpSpPr/>
          <p:nvPr/>
        </p:nvGrpSpPr>
        <p:grpSpPr>
          <a:xfrm>
            <a:off x="2439424" y="1045994"/>
            <a:ext cx="2025301" cy="3359024"/>
            <a:chOff x="5226781" y="3992479"/>
            <a:chExt cx="2025301" cy="1226100"/>
          </a:xfrm>
        </p:grpSpPr>
        <p:sp>
          <p:nvSpPr>
            <p:cNvPr id="239" name="Google Shape;239;p4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40" name="Google Shape;240;p40"/>
            <p:cNvSpPr txBox="1"/>
            <p:nvPr/>
          </p:nvSpPr>
          <p:spPr>
            <a:xfrm>
              <a:off x="5266681" y="4764660"/>
              <a:ext cx="1915200" cy="4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Cocopeat Loose is a lightweight, eco-friendly coconut coir medium, retaining water and aeration for healthy plant growth</a:t>
              </a:r>
              <a:endParaRPr b="0" i="0" sz="1200" u="none" cap="none" strike="noStrike">
                <a:solidFill>
                  <a:srgbClr val="3F3F3F"/>
                </a:solidFill>
                <a:latin typeface="Poppins"/>
                <a:ea typeface="Poppins"/>
                <a:cs typeface="Poppins"/>
                <a:sym typeface="Poppins"/>
              </a:endParaRPr>
            </a:p>
          </p:txBody>
        </p:sp>
        <p:sp>
          <p:nvSpPr>
            <p:cNvPr id="241" name="Google Shape;241;p40"/>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Cocopeat Loose</a:t>
              </a:r>
              <a:endParaRPr b="0" i="0" sz="1600" u="none" cap="none" strike="noStrike">
                <a:solidFill>
                  <a:schemeClr val="dk2"/>
                </a:solidFill>
                <a:latin typeface="Poppins"/>
                <a:ea typeface="Poppins"/>
                <a:cs typeface="Poppins"/>
                <a:sym typeface="Poppins"/>
              </a:endParaRPr>
            </a:p>
          </p:txBody>
        </p:sp>
      </p:grpSp>
      <p:pic>
        <p:nvPicPr>
          <p:cNvPr id="242" name="Google Shape;242;p40" title="1193865172_1416993570-cocopeat_25KG.jpg"/>
          <p:cNvPicPr preferRelativeResize="0"/>
          <p:nvPr/>
        </p:nvPicPr>
        <p:blipFill rotWithShape="1">
          <a:blip r:embed="rId5">
            <a:alphaModFix/>
          </a:blip>
          <a:srcRect b="14817" l="0" r="0" t="14817"/>
          <a:stretch/>
        </p:blipFill>
        <p:spPr>
          <a:xfrm>
            <a:off x="2439425" y="1045988"/>
            <a:ext cx="2025300" cy="1583400"/>
          </a:xfrm>
          <a:prstGeom prst="roundRect">
            <a:avLst>
              <a:gd fmla="val 16667" name="adj"/>
            </a:avLst>
          </a:prstGeom>
          <a:noFill/>
          <a:ln>
            <a:noFill/>
          </a:ln>
        </p:spPr>
      </p:pic>
      <p:grpSp>
        <p:nvGrpSpPr>
          <p:cNvPr id="243" name="Google Shape;243;p40"/>
          <p:cNvGrpSpPr/>
          <p:nvPr/>
        </p:nvGrpSpPr>
        <p:grpSpPr>
          <a:xfrm>
            <a:off x="4679274" y="1045994"/>
            <a:ext cx="2025301" cy="3359024"/>
            <a:chOff x="5226781" y="3992479"/>
            <a:chExt cx="2025301" cy="1226100"/>
          </a:xfrm>
        </p:grpSpPr>
        <p:sp>
          <p:nvSpPr>
            <p:cNvPr id="244" name="Google Shape;244;p4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45" name="Google Shape;245;p40"/>
            <p:cNvSpPr txBox="1"/>
            <p:nvPr/>
          </p:nvSpPr>
          <p:spPr>
            <a:xfrm>
              <a:off x="5266681" y="4764660"/>
              <a:ext cx="1915200" cy="4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Coco Chips are eco-friendly, lightweight coconut husk chunks, retaining water and aeration for healthy plant growth.</a:t>
              </a:r>
              <a:endParaRPr b="0" i="0" sz="1200" u="none" cap="none" strike="noStrike">
                <a:solidFill>
                  <a:srgbClr val="3F3F3F"/>
                </a:solidFill>
                <a:latin typeface="Poppins"/>
                <a:ea typeface="Poppins"/>
                <a:cs typeface="Poppins"/>
                <a:sym typeface="Poppins"/>
              </a:endParaRPr>
            </a:p>
          </p:txBody>
        </p:sp>
        <p:sp>
          <p:nvSpPr>
            <p:cNvPr id="246" name="Google Shape;246;p40"/>
            <p:cNvSpPr/>
            <p:nvPr/>
          </p:nvSpPr>
          <p:spPr>
            <a:xfrm>
              <a:off x="5226781" y="4611964"/>
              <a:ext cx="19935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Coco Chips </a:t>
              </a:r>
              <a:endParaRPr b="0" i="0" sz="1600" u="none" cap="none" strike="noStrike">
                <a:solidFill>
                  <a:schemeClr val="dk2"/>
                </a:solidFill>
                <a:latin typeface="Poppins"/>
                <a:ea typeface="Poppins"/>
                <a:cs typeface="Poppins"/>
                <a:sym typeface="Poppins"/>
              </a:endParaRPr>
            </a:p>
          </p:txBody>
        </p:sp>
      </p:grpSp>
      <p:pic>
        <p:nvPicPr>
          <p:cNvPr id="247" name="Google Shape;247;p40" title="1813191585_1673514987__Coco chips_2.jpg"/>
          <p:cNvPicPr preferRelativeResize="0"/>
          <p:nvPr/>
        </p:nvPicPr>
        <p:blipFill rotWithShape="1">
          <a:blip r:embed="rId6">
            <a:alphaModFix/>
          </a:blip>
          <a:srcRect b="0" l="9603" r="9613" t="0"/>
          <a:stretch/>
        </p:blipFill>
        <p:spPr>
          <a:xfrm>
            <a:off x="4679275" y="1045988"/>
            <a:ext cx="2025300" cy="1583400"/>
          </a:xfrm>
          <a:prstGeom prst="roundRect">
            <a:avLst>
              <a:gd fmla="val 16667" name="adj"/>
            </a:avLst>
          </a:prstGeom>
          <a:noFill/>
          <a:ln>
            <a:noFill/>
          </a:ln>
        </p:spPr>
      </p:pic>
      <p:grpSp>
        <p:nvGrpSpPr>
          <p:cNvPr id="248" name="Google Shape;248;p40"/>
          <p:cNvGrpSpPr/>
          <p:nvPr/>
        </p:nvGrpSpPr>
        <p:grpSpPr>
          <a:xfrm>
            <a:off x="6890475" y="1045994"/>
            <a:ext cx="2053949" cy="3359024"/>
            <a:chOff x="5226782" y="3992479"/>
            <a:chExt cx="2053949" cy="1226100"/>
          </a:xfrm>
        </p:grpSpPr>
        <p:sp>
          <p:nvSpPr>
            <p:cNvPr id="249" name="Google Shape;249;p40"/>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50" name="Google Shape;250;p40"/>
            <p:cNvSpPr txBox="1"/>
            <p:nvPr/>
          </p:nvSpPr>
          <p:spPr>
            <a:xfrm>
              <a:off x="5255431" y="4729874"/>
              <a:ext cx="1915200" cy="4509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1200"/>
                </a:spcAft>
                <a:buClr>
                  <a:srgbClr val="000000"/>
                </a:buClr>
                <a:buSzPts val="1100"/>
                <a:buFont typeface="Arial"/>
                <a:buNone/>
              </a:pPr>
              <a:r>
                <a:rPr b="0" i="0" lang="en" sz="1100" u="none" cap="none" strike="noStrike">
                  <a:solidFill>
                    <a:srgbClr val="3F3F3F"/>
                  </a:solidFill>
                  <a:latin typeface="Poppins"/>
                  <a:ea typeface="Poppins"/>
                  <a:cs typeface="Poppins"/>
                  <a:sym typeface="Poppins"/>
                </a:rPr>
                <a:t>Coconut Husk Fiber (coir) is eco-friendly, strong, and versatile, used in ropes, mats, and as a water-retentive growing medium.</a:t>
              </a:r>
              <a:endParaRPr b="0" i="0" sz="1100" u="none" cap="none" strike="noStrike">
                <a:solidFill>
                  <a:srgbClr val="3F3F3F"/>
                </a:solidFill>
                <a:latin typeface="Poppins"/>
                <a:ea typeface="Poppins"/>
                <a:cs typeface="Poppins"/>
                <a:sym typeface="Poppins"/>
              </a:endParaRPr>
            </a:p>
          </p:txBody>
        </p:sp>
        <p:sp>
          <p:nvSpPr>
            <p:cNvPr id="251" name="Google Shape;251;p40"/>
            <p:cNvSpPr/>
            <p:nvPr/>
          </p:nvSpPr>
          <p:spPr>
            <a:xfrm>
              <a:off x="525543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en" sz="1400" u="none" cap="none" strike="noStrike">
                  <a:solidFill>
                    <a:schemeClr val="dk2"/>
                  </a:solidFill>
                  <a:latin typeface="Poppins"/>
                  <a:ea typeface="Poppins"/>
                  <a:cs typeface="Poppins"/>
                  <a:sym typeface="Poppins"/>
                </a:rPr>
                <a:t>Coconut Husk Fiber </a:t>
              </a:r>
              <a:endParaRPr b="0" i="0" sz="1400" u="none" cap="none" strike="noStrike">
                <a:solidFill>
                  <a:schemeClr val="dk2"/>
                </a:solidFill>
                <a:latin typeface="Poppins"/>
                <a:ea typeface="Poppins"/>
                <a:cs typeface="Poppins"/>
                <a:sym typeface="Poppins"/>
              </a:endParaRPr>
            </a:p>
          </p:txBody>
        </p:sp>
      </p:grpSp>
      <p:pic>
        <p:nvPicPr>
          <p:cNvPr id="252" name="Google Shape;252;p40" title="534664702_Coconut-Fibre.jpg"/>
          <p:cNvPicPr preferRelativeResize="0"/>
          <p:nvPr/>
        </p:nvPicPr>
        <p:blipFill rotWithShape="1">
          <a:blip r:embed="rId7">
            <a:alphaModFix/>
          </a:blip>
          <a:srcRect b="0" l="7997" r="7989" t="0"/>
          <a:stretch/>
        </p:blipFill>
        <p:spPr>
          <a:xfrm>
            <a:off x="6890475" y="1045988"/>
            <a:ext cx="2025300" cy="1583400"/>
          </a:xfrm>
          <a:prstGeom prst="roundRect">
            <a:avLst>
              <a:gd fmla="val 16667" name="adj"/>
            </a:avLst>
          </a:prstGeom>
          <a:noFill/>
          <a:ln>
            <a:noFill/>
          </a:ln>
        </p:spPr>
      </p:pic>
      <p:sp>
        <p:nvSpPr>
          <p:cNvPr id="253" name="Google Shape;253;p40"/>
          <p:cNvSpPr txBox="1"/>
          <p:nvPr/>
        </p:nvSpPr>
        <p:spPr>
          <a:xfrm>
            <a:off x="1736350" y="4820075"/>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41" title="background website mitrakaryaniaga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259" name="Google Shape;259;p41"/>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Coffee and Tea</a:t>
            </a:r>
            <a:endParaRPr>
              <a:solidFill>
                <a:schemeClr val="lt1"/>
              </a:solidFill>
              <a:latin typeface="Poppins"/>
              <a:ea typeface="Poppins"/>
              <a:cs typeface="Poppins"/>
              <a:sym typeface="Poppins"/>
            </a:endParaRPr>
          </a:p>
        </p:txBody>
      </p:sp>
      <p:grpSp>
        <p:nvGrpSpPr>
          <p:cNvPr id="260" name="Google Shape;260;p41"/>
          <p:cNvGrpSpPr/>
          <p:nvPr/>
        </p:nvGrpSpPr>
        <p:grpSpPr>
          <a:xfrm>
            <a:off x="199574" y="1030644"/>
            <a:ext cx="2025301" cy="3359024"/>
            <a:chOff x="5226781" y="3992479"/>
            <a:chExt cx="2025301" cy="1226100"/>
          </a:xfrm>
        </p:grpSpPr>
        <p:sp>
          <p:nvSpPr>
            <p:cNvPr id="261" name="Google Shape;261;p41"/>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62" name="Google Shape;262;p41"/>
            <p:cNvSpPr txBox="1"/>
            <p:nvPr/>
          </p:nvSpPr>
          <p:spPr>
            <a:xfrm>
              <a:off x="5226782" y="4749375"/>
              <a:ext cx="2025300" cy="46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Green Tea is a nutrient-rich, antioxidant beverage with fresh aroma and light flavor, supporting health, metabolism, and wellbeing.</a:t>
              </a:r>
              <a:endParaRPr b="0" i="0" sz="1100" u="none" cap="none" strike="noStrike">
                <a:solidFill>
                  <a:srgbClr val="3F3F3F"/>
                </a:solidFill>
                <a:latin typeface="Poppins"/>
                <a:ea typeface="Poppins"/>
                <a:cs typeface="Poppins"/>
                <a:sym typeface="Poppins"/>
              </a:endParaRPr>
            </a:p>
          </p:txBody>
        </p:sp>
        <p:sp>
          <p:nvSpPr>
            <p:cNvPr id="263" name="Google Shape;263;p41"/>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Green Tea</a:t>
              </a:r>
              <a:endParaRPr b="0" i="0" sz="1600" u="none" cap="none" strike="noStrike">
                <a:solidFill>
                  <a:schemeClr val="dk2"/>
                </a:solidFill>
                <a:latin typeface="Poppins"/>
                <a:ea typeface="Poppins"/>
                <a:cs typeface="Poppins"/>
                <a:sym typeface="Poppins"/>
              </a:endParaRPr>
            </a:p>
          </p:txBody>
        </p:sp>
      </p:grpSp>
      <p:pic>
        <p:nvPicPr>
          <p:cNvPr id="264" name="Google Shape;264;p41" title="1362659460_5555.jpg"/>
          <p:cNvPicPr preferRelativeResize="0"/>
          <p:nvPr/>
        </p:nvPicPr>
        <p:blipFill rotWithShape="1">
          <a:blip r:embed="rId4">
            <a:alphaModFix/>
          </a:blip>
          <a:srcRect b="0" l="7532" r="7533" t="0"/>
          <a:stretch/>
        </p:blipFill>
        <p:spPr>
          <a:xfrm>
            <a:off x="199575" y="1030638"/>
            <a:ext cx="2025300" cy="1583400"/>
          </a:xfrm>
          <a:prstGeom prst="roundRect">
            <a:avLst>
              <a:gd fmla="val 16667" name="adj"/>
            </a:avLst>
          </a:prstGeom>
          <a:noFill/>
          <a:ln>
            <a:noFill/>
          </a:ln>
        </p:spPr>
      </p:pic>
      <p:grpSp>
        <p:nvGrpSpPr>
          <p:cNvPr id="265" name="Google Shape;265;p41"/>
          <p:cNvGrpSpPr/>
          <p:nvPr/>
        </p:nvGrpSpPr>
        <p:grpSpPr>
          <a:xfrm>
            <a:off x="2439424" y="1030644"/>
            <a:ext cx="2025301" cy="3392669"/>
            <a:chOff x="5226781" y="3992479"/>
            <a:chExt cx="2025301" cy="1238381"/>
          </a:xfrm>
        </p:grpSpPr>
        <p:sp>
          <p:nvSpPr>
            <p:cNvPr id="266" name="Google Shape;266;p41"/>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67" name="Google Shape;267;p41"/>
            <p:cNvSpPr txBox="1"/>
            <p:nvPr/>
          </p:nvSpPr>
          <p:spPr>
            <a:xfrm>
              <a:off x="5266681" y="4764660"/>
              <a:ext cx="1915200" cy="46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Black Tea is a rich, antioxidant-packed beverage with bold flavor and aroma, supporting immunity, metabolism, and heart health.</a:t>
              </a:r>
              <a:endParaRPr b="0" i="0" sz="1100" u="none" cap="none" strike="noStrike">
                <a:solidFill>
                  <a:srgbClr val="3F3F3F"/>
                </a:solidFill>
                <a:latin typeface="Poppins"/>
                <a:ea typeface="Poppins"/>
                <a:cs typeface="Poppins"/>
                <a:sym typeface="Poppins"/>
              </a:endParaRPr>
            </a:p>
          </p:txBody>
        </p:sp>
        <p:sp>
          <p:nvSpPr>
            <p:cNvPr id="268" name="Google Shape;268;p41"/>
            <p:cNvSpPr/>
            <p:nvPr/>
          </p:nvSpPr>
          <p:spPr>
            <a:xfrm>
              <a:off x="522678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Black Tea</a:t>
              </a:r>
              <a:endParaRPr b="0" i="0" sz="1600" u="none" cap="none" strike="noStrike">
                <a:solidFill>
                  <a:schemeClr val="dk2"/>
                </a:solidFill>
                <a:latin typeface="Poppins"/>
                <a:ea typeface="Poppins"/>
                <a:cs typeface="Poppins"/>
                <a:sym typeface="Poppins"/>
              </a:endParaRPr>
            </a:p>
          </p:txBody>
        </p:sp>
      </p:grpSp>
      <p:pic>
        <p:nvPicPr>
          <p:cNvPr id="269" name="Google Shape;269;p41" title="50670671_5182fb604ec8418452d6776855d03f68.jpg"/>
          <p:cNvPicPr preferRelativeResize="0"/>
          <p:nvPr/>
        </p:nvPicPr>
        <p:blipFill rotWithShape="1">
          <a:blip r:embed="rId5">
            <a:alphaModFix/>
          </a:blip>
          <a:srcRect b="0" l="10133" r="10140" t="0"/>
          <a:stretch/>
        </p:blipFill>
        <p:spPr>
          <a:xfrm>
            <a:off x="2439425" y="1030638"/>
            <a:ext cx="2025300" cy="1583400"/>
          </a:xfrm>
          <a:prstGeom prst="roundRect">
            <a:avLst>
              <a:gd fmla="val 16667" name="adj"/>
            </a:avLst>
          </a:prstGeom>
          <a:noFill/>
          <a:ln>
            <a:noFill/>
          </a:ln>
        </p:spPr>
      </p:pic>
      <p:grpSp>
        <p:nvGrpSpPr>
          <p:cNvPr id="270" name="Google Shape;270;p41"/>
          <p:cNvGrpSpPr/>
          <p:nvPr/>
        </p:nvGrpSpPr>
        <p:grpSpPr>
          <a:xfrm>
            <a:off x="4679274" y="1030644"/>
            <a:ext cx="2025301" cy="3359024"/>
            <a:chOff x="5226781" y="3992479"/>
            <a:chExt cx="2025301" cy="1226100"/>
          </a:xfrm>
        </p:grpSpPr>
        <p:sp>
          <p:nvSpPr>
            <p:cNvPr id="271" name="Google Shape;271;p41"/>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72" name="Google Shape;272;p41"/>
            <p:cNvSpPr txBox="1"/>
            <p:nvPr/>
          </p:nvSpPr>
          <p:spPr>
            <a:xfrm>
              <a:off x="5266681" y="4764660"/>
              <a:ext cx="1915200" cy="40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rgbClr val="3F3F3F"/>
                  </a:solidFill>
                  <a:latin typeface="Poppins"/>
                  <a:ea typeface="Poppins"/>
                  <a:cs typeface="Poppins"/>
                  <a:sym typeface="Poppins"/>
                </a:rPr>
                <a:t>Coffee Beans are premium Arabica, Robusta, and Liberica seeds, delivering rich flavor, aroma, and energy for coffee lovers.</a:t>
              </a:r>
              <a:endParaRPr b="0" i="0" sz="1100" u="none" cap="none" strike="noStrike">
                <a:solidFill>
                  <a:srgbClr val="3F3F3F"/>
                </a:solidFill>
                <a:latin typeface="Poppins"/>
                <a:ea typeface="Poppins"/>
                <a:cs typeface="Poppins"/>
                <a:sym typeface="Poppins"/>
              </a:endParaRPr>
            </a:p>
          </p:txBody>
        </p:sp>
        <p:sp>
          <p:nvSpPr>
            <p:cNvPr id="273" name="Google Shape;273;p41"/>
            <p:cNvSpPr/>
            <p:nvPr/>
          </p:nvSpPr>
          <p:spPr>
            <a:xfrm>
              <a:off x="5226781" y="4611964"/>
              <a:ext cx="19935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Coffee Beans</a:t>
              </a:r>
              <a:endParaRPr b="0" i="0" sz="1600" u="none" cap="none" strike="noStrike">
                <a:solidFill>
                  <a:schemeClr val="dk2"/>
                </a:solidFill>
                <a:latin typeface="Poppins"/>
                <a:ea typeface="Poppins"/>
                <a:cs typeface="Poppins"/>
                <a:sym typeface="Poppins"/>
              </a:endParaRPr>
            </a:p>
          </p:txBody>
        </p:sp>
      </p:grpSp>
      <p:pic>
        <p:nvPicPr>
          <p:cNvPr id="274" name="Google Shape;274;p41" title="682886746_Robusta-Coffee-Beans.jpg"/>
          <p:cNvPicPr preferRelativeResize="0"/>
          <p:nvPr/>
        </p:nvPicPr>
        <p:blipFill rotWithShape="1">
          <a:blip r:embed="rId6">
            <a:alphaModFix/>
          </a:blip>
          <a:srcRect b="10912" l="0" r="0" t="10906"/>
          <a:stretch/>
        </p:blipFill>
        <p:spPr>
          <a:xfrm>
            <a:off x="4679275" y="1030638"/>
            <a:ext cx="2025300" cy="1583400"/>
          </a:xfrm>
          <a:prstGeom prst="roundRect">
            <a:avLst>
              <a:gd fmla="val 16667" name="adj"/>
            </a:avLst>
          </a:prstGeom>
          <a:noFill/>
          <a:ln>
            <a:noFill/>
          </a:ln>
        </p:spPr>
      </p:pic>
      <p:grpSp>
        <p:nvGrpSpPr>
          <p:cNvPr id="275" name="Google Shape;275;p41"/>
          <p:cNvGrpSpPr/>
          <p:nvPr/>
        </p:nvGrpSpPr>
        <p:grpSpPr>
          <a:xfrm>
            <a:off x="6890475" y="1030644"/>
            <a:ext cx="2053949" cy="3359024"/>
            <a:chOff x="5226782" y="3992479"/>
            <a:chExt cx="2053949" cy="1226100"/>
          </a:xfrm>
        </p:grpSpPr>
        <p:sp>
          <p:nvSpPr>
            <p:cNvPr id="276" name="Google Shape;276;p41"/>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77" name="Google Shape;277;p41"/>
            <p:cNvSpPr txBox="1"/>
            <p:nvPr/>
          </p:nvSpPr>
          <p:spPr>
            <a:xfrm>
              <a:off x="5255431" y="4729874"/>
              <a:ext cx="1915200" cy="4509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1200"/>
                </a:spcAft>
                <a:buClr>
                  <a:srgbClr val="000000"/>
                </a:buClr>
                <a:buSzPts val="1100"/>
                <a:buFont typeface="Arial"/>
                <a:buNone/>
              </a:pPr>
              <a:r>
                <a:rPr b="0" i="0" lang="en" sz="1100" u="none" cap="none" strike="noStrike">
                  <a:solidFill>
                    <a:srgbClr val="3F3F3F"/>
                  </a:solidFill>
                  <a:latin typeface="Poppins"/>
                  <a:ea typeface="Poppins"/>
                  <a:cs typeface="Poppins"/>
                  <a:sym typeface="Poppins"/>
                </a:rPr>
                <a:t>Arabica Coffee Beans are premium, smooth, and aromatic, with balanced acidity and sweet, fruity, floral flavor notes.</a:t>
              </a:r>
              <a:endParaRPr b="0" i="0" sz="1100" u="none" cap="none" strike="noStrike">
                <a:solidFill>
                  <a:srgbClr val="3F3F3F"/>
                </a:solidFill>
                <a:latin typeface="Poppins"/>
                <a:ea typeface="Poppins"/>
                <a:cs typeface="Poppins"/>
                <a:sym typeface="Poppins"/>
              </a:endParaRPr>
            </a:p>
          </p:txBody>
        </p:sp>
        <p:sp>
          <p:nvSpPr>
            <p:cNvPr id="278" name="Google Shape;278;p41"/>
            <p:cNvSpPr/>
            <p:nvPr/>
          </p:nvSpPr>
          <p:spPr>
            <a:xfrm>
              <a:off x="5255431" y="4611964"/>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 sz="1300" u="none" cap="none" strike="noStrike">
                  <a:solidFill>
                    <a:schemeClr val="dk2"/>
                  </a:solidFill>
                  <a:latin typeface="Poppins"/>
                  <a:ea typeface="Poppins"/>
                  <a:cs typeface="Poppins"/>
                  <a:sym typeface="Poppins"/>
                </a:rPr>
                <a:t>Arabica Coffee Beans</a:t>
              </a:r>
              <a:endParaRPr b="0" i="0" sz="1300" u="none" cap="none" strike="noStrike">
                <a:solidFill>
                  <a:schemeClr val="dk2"/>
                </a:solidFill>
                <a:latin typeface="Poppins"/>
                <a:ea typeface="Poppins"/>
                <a:cs typeface="Poppins"/>
                <a:sym typeface="Poppins"/>
              </a:endParaRPr>
            </a:p>
          </p:txBody>
        </p:sp>
      </p:grpSp>
      <p:pic>
        <p:nvPicPr>
          <p:cNvPr id="279" name="Google Shape;279;p41" title="426591181_arabica-coffee-beans-supplier-1.jpg"/>
          <p:cNvPicPr preferRelativeResize="0"/>
          <p:nvPr/>
        </p:nvPicPr>
        <p:blipFill rotWithShape="1">
          <a:blip r:embed="rId7">
            <a:alphaModFix/>
          </a:blip>
          <a:srcRect b="10912" l="0" r="0" t="10906"/>
          <a:stretch/>
        </p:blipFill>
        <p:spPr>
          <a:xfrm>
            <a:off x="6890475" y="1030638"/>
            <a:ext cx="2025300" cy="1583400"/>
          </a:xfrm>
          <a:prstGeom prst="roundRect">
            <a:avLst>
              <a:gd fmla="val 16667" name="adj"/>
            </a:avLst>
          </a:prstGeom>
          <a:noFill/>
          <a:ln>
            <a:noFill/>
          </a:ln>
        </p:spPr>
      </p:pic>
      <p:pic>
        <p:nvPicPr>
          <p:cNvPr id="280" name="Google Shape;280;p41" title="pt.png"/>
          <p:cNvPicPr preferRelativeResize="0"/>
          <p:nvPr/>
        </p:nvPicPr>
        <p:blipFill rotWithShape="1">
          <a:blip r:embed="rId8">
            <a:alphaModFix amt="6000"/>
          </a:blip>
          <a:srcRect b="0" l="0" r="0" t="0"/>
          <a:stretch/>
        </p:blipFill>
        <p:spPr>
          <a:xfrm>
            <a:off x="2046852" y="1279436"/>
            <a:ext cx="5222700" cy="1215625"/>
          </a:xfrm>
          <a:prstGeom prst="rect">
            <a:avLst/>
          </a:prstGeom>
          <a:noFill/>
          <a:ln>
            <a:noFill/>
          </a:ln>
        </p:spPr>
      </p:pic>
      <p:sp>
        <p:nvSpPr>
          <p:cNvPr id="281" name="Google Shape;281;p41"/>
          <p:cNvSpPr txBox="1"/>
          <p:nvPr/>
        </p:nvSpPr>
        <p:spPr>
          <a:xfrm>
            <a:off x="1736350"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42" title="background website mitrakaryaniaga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287" name="Google Shape;287;p42"/>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Ginger Candy</a:t>
            </a:r>
            <a:endParaRPr>
              <a:solidFill>
                <a:schemeClr val="lt1"/>
              </a:solidFill>
              <a:latin typeface="Poppins"/>
              <a:ea typeface="Poppins"/>
              <a:cs typeface="Poppins"/>
              <a:sym typeface="Poppins"/>
            </a:endParaRPr>
          </a:p>
        </p:txBody>
      </p:sp>
      <p:grpSp>
        <p:nvGrpSpPr>
          <p:cNvPr id="288" name="Google Shape;288;p42"/>
          <p:cNvGrpSpPr/>
          <p:nvPr/>
        </p:nvGrpSpPr>
        <p:grpSpPr>
          <a:xfrm>
            <a:off x="3095133" y="1047454"/>
            <a:ext cx="2817801" cy="3359032"/>
            <a:chOff x="5226781" y="3992479"/>
            <a:chExt cx="2025301" cy="1226103"/>
          </a:xfrm>
        </p:grpSpPr>
        <p:sp>
          <p:nvSpPr>
            <p:cNvPr id="289" name="Google Shape;289;p42"/>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90" name="Google Shape;290;p42"/>
            <p:cNvSpPr txBox="1"/>
            <p:nvPr/>
          </p:nvSpPr>
          <p:spPr>
            <a:xfrm>
              <a:off x="5274165" y="4780282"/>
              <a:ext cx="1915200" cy="43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Original Ginger Candy is a natural, spicy-sweet treat made from real ginger, helping ease colds, soothe sore throats, relieve nausea, and boost immunity.</a:t>
              </a:r>
              <a:endParaRPr b="0" i="0" sz="1200" u="none" cap="none" strike="noStrike">
                <a:solidFill>
                  <a:srgbClr val="3F3F3F"/>
                </a:solidFill>
                <a:latin typeface="Poppins"/>
                <a:ea typeface="Poppins"/>
                <a:cs typeface="Poppins"/>
                <a:sym typeface="Poppins"/>
              </a:endParaRPr>
            </a:p>
          </p:txBody>
        </p:sp>
        <p:sp>
          <p:nvSpPr>
            <p:cNvPr id="291" name="Google Shape;291;p42"/>
            <p:cNvSpPr/>
            <p:nvPr/>
          </p:nvSpPr>
          <p:spPr>
            <a:xfrm>
              <a:off x="5226781" y="4649306"/>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Original Ginger Candy </a:t>
              </a:r>
              <a:endParaRPr b="0" i="0" sz="1600" u="none" cap="none" strike="noStrike">
                <a:solidFill>
                  <a:schemeClr val="dk2"/>
                </a:solidFill>
                <a:latin typeface="Poppins"/>
                <a:ea typeface="Poppins"/>
                <a:cs typeface="Poppins"/>
                <a:sym typeface="Poppins"/>
              </a:endParaRPr>
            </a:p>
          </p:txBody>
        </p:sp>
      </p:grpSp>
      <p:pic>
        <p:nvPicPr>
          <p:cNvPr id="292" name="Google Shape;292;p42" title="1673009931_Permen-jahe-livestrong.com_.jpg"/>
          <p:cNvPicPr preferRelativeResize="0"/>
          <p:nvPr/>
        </p:nvPicPr>
        <p:blipFill rotWithShape="1">
          <a:blip r:embed="rId4">
            <a:alphaModFix/>
          </a:blip>
          <a:srcRect b="5489" l="0" r="0" t="5500"/>
          <a:stretch/>
        </p:blipFill>
        <p:spPr>
          <a:xfrm>
            <a:off x="3095001" y="1047463"/>
            <a:ext cx="2817900" cy="1667100"/>
          </a:xfrm>
          <a:prstGeom prst="roundRect">
            <a:avLst>
              <a:gd fmla="val 16667" name="adj"/>
            </a:avLst>
          </a:prstGeom>
          <a:noFill/>
          <a:ln>
            <a:noFill/>
          </a:ln>
        </p:spPr>
      </p:pic>
      <p:pic>
        <p:nvPicPr>
          <p:cNvPr id="293" name="Google Shape;293;p42" title="pt.png"/>
          <p:cNvPicPr preferRelativeResize="0"/>
          <p:nvPr/>
        </p:nvPicPr>
        <p:blipFill rotWithShape="1">
          <a:blip r:embed="rId5">
            <a:alphaModFix amt="6000"/>
          </a:blip>
          <a:srcRect b="0" l="0" r="0" t="0"/>
          <a:stretch/>
        </p:blipFill>
        <p:spPr>
          <a:xfrm>
            <a:off x="1892627" y="2108886"/>
            <a:ext cx="5222700" cy="1215625"/>
          </a:xfrm>
          <a:prstGeom prst="rect">
            <a:avLst/>
          </a:prstGeom>
          <a:noFill/>
          <a:ln>
            <a:noFill/>
          </a:ln>
        </p:spPr>
      </p:pic>
      <p:sp>
        <p:nvSpPr>
          <p:cNvPr id="294" name="Google Shape;294;p42"/>
          <p:cNvSpPr txBox="1"/>
          <p:nvPr/>
        </p:nvSpPr>
        <p:spPr>
          <a:xfrm>
            <a:off x="1799075"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43" title="background website mitrakaryaniaga -1 (1).png"/>
          <p:cNvPicPr preferRelativeResize="0"/>
          <p:nvPr/>
        </p:nvPicPr>
        <p:blipFill rotWithShape="1">
          <a:blip r:embed="rId3">
            <a:alphaModFix/>
          </a:blip>
          <a:srcRect b="21873" l="0" r="0" t="21875"/>
          <a:stretch/>
        </p:blipFill>
        <p:spPr>
          <a:xfrm>
            <a:off x="0" y="0"/>
            <a:ext cx="9144003" cy="5143501"/>
          </a:xfrm>
          <a:prstGeom prst="rect">
            <a:avLst/>
          </a:prstGeom>
          <a:noFill/>
          <a:ln>
            <a:noFill/>
          </a:ln>
        </p:spPr>
      </p:pic>
      <p:sp>
        <p:nvSpPr>
          <p:cNvPr id="300" name="Google Shape;300;p43"/>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rmAutofit lnSpcReduction="20000"/>
          </a:bodyPr>
          <a:lstStyle/>
          <a:p>
            <a:pPr indent="0" lvl="0" marL="0" rtl="0" algn="ctr">
              <a:lnSpc>
                <a:spcPct val="90000"/>
              </a:lnSpc>
              <a:spcBef>
                <a:spcPts val="0"/>
              </a:spcBef>
              <a:spcAft>
                <a:spcPts val="1200"/>
              </a:spcAft>
              <a:buClr>
                <a:srgbClr val="262626"/>
              </a:buClr>
              <a:buSzPts val="4100"/>
              <a:buNone/>
            </a:pPr>
            <a:r>
              <a:rPr lang="en">
                <a:solidFill>
                  <a:schemeClr val="lt1"/>
                </a:solidFill>
                <a:latin typeface="Poppins"/>
                <a:ea typeface="Poppins"/>
                <a:cs typeface="Poppins"/>
                <a:sym typeface="Poppins"/>
              </a:rPr>
              <a:t>Others: Indonesian Spices</a:t>
            </a:r>
            <a:endParaRPr>
              <a:solidFill>
                <a:schemeClr val="lt1"/>
              </a:solidFill>
              <a:latin typeface="Poppins"/>
              <a:ea typeface="Poppins"/>
              <a:cs typeface="Poppins"/>
              <a:sym typeface="Poppins"/>
            </a:endParaRPr>
          </a:p>
        </p:txBody>
      </p:sp>
      <p:grpSp>
        <p:nvGrpSpPr>
          <p:cNvPr id="301" name="Google Shape;301;p43"/>
          <p:cNvGrpSpPr/>
          <p:nvPr/>
        </p:nvGrpSpPr>
        <p:grpSpPr>
          <a:xfrm>
            <a:off x="206408" y="1033869"/>
            <a:ext cx="2817801" cy="3359024"/>
            <a:chOff x="5226781" y="3992479"/>
            <a:chExt cx="2025301" cy="1226100"/>
          </a:xfrm>
        </p:grpSpPr>
        <p:sp>
          <p:nvSpPr>
            <p:cNvPr id="302" name="Google Shape;302;p43"/>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03" name="Google Shape;303;p43"/>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Black Pepper is a bold, aromatic spice rich in piperine, boosting metabolism, aiding digestion, supporting respiratory health, and as an antioxidant.</a:t>
              </a:r>
              <a:endParaRPr b="0" i="0" sz="1200" u="none" cap="none" strike="noStrike">
                <a:solidFill>
                  <a:srgbClr val="3F3F3F"/>
                </a:solidFill>
                <a:latin typeface="Poppins"/>
                <a:ea typeface="Poppins"/>
                <a:cs typeface="Poppins"/>
                <a:sym typeface="Poppins"/>
              </a:endParaRPr>
            </a:p>
          </p:txBody>
        </p:sp>
        <p:sp>
          <p:nvSpPr>
            <p:cNvPr id="304" name="Google Shape;304;p43"/>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Black Pepper</a:t>
              </a:r>
              <a:endParaRPr b="0" i="0" sz="1600" u="none" cap="none" strike="noStrike">
                <a:solidFill>
                  <a:schemeClr val="dk2"/>
                </a:solidFill>
                <a:latin typeface="Poppins"/>
                <a:ea typeface="Poppins"/>
                <a:cs typeface="Poppins"/>
                <a:sym typeface="Poppins"/>
              </a:endParaRPr>
            </a:p>
          </p:txBody>
        </p:sp>
      </p:grpSp>
      <p:pic>
        <p:nvPicPr>
          <p:cNvPr id="305" name="Google Shape;305;p43" title="193805986_14563.jpg"/>
          <p:cNvPicPr preferRelativeResize="0"/>
          <p:nvPr/>
        </p:nvPicPr>
        <p:blipFill rotWithShape="1">
          <a:blip r:embed="rId4">
            <a:alphaModFix/>
          </a:blip>
          <a:srcRect b="10553" l="0" r="0" t="10561"/>
          <a:stretch/>
        </p:blipFill>
        <p:spPr>
          <a:xfrm>
            <a:off x="206275" y="1033875"/>
            <a:ext cx="2817900" cy="1667100"/>
          </a:xfrm>
          <a:prstGeom prst="roundRect">
            <a:avLst>
              <a:gd fmla="val 16667" name="adj"/>
            </a:avLst>
          </a:prstGeom>
          <a:noFill/>
          <a:ln>
            <a:noFill/>
          </a:ln>
        </p:spPr>
      </p:pic>
      <p:grpSp>
        <p:nvGrpSpPr>
          <p:cNvPr id="306" name="Google Shape;306;p43"/>
          <p:cNvGrpSpPr/>
          <p:nvPr/>
        </p:nvGrpSpPr>
        <p:grpSpPr>
          <a:xfrm>
            <a:off x="3173696" y="1033869"/>
            <a:ext cx="2817801" cy="3359024"/>
            <a:chOff x="5226781" y="3992479"/>
            <a:chExt cx="2025301" cy="1226100"/>
          </a:xfrm>
        </p:grpSpPr>
        <p:sp>
          <p:nvSpPr>
            <p:cNvPr id="307" name="Google Shape;307;p43"/>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08" name="Google Shape;308;p43"/>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White Pepper is a mild, aromatic spice that aids digestion, boosts metabolism, relieves colds, and adds gentle heat to soups, sauces, and seafood.</a:t>
              </a:r>
              <a:endParaRPr b="0" i="0" sz="1200" u="none" cap="none" strike="noStrike">
                <a:solidFill>
                  <a:srgbClr val="3F3F3F"/>
                </a:solidFill>
                <a:latin typeface="Poppins"/>
                <a:ea typeface="Poppins"/>
                <a:cs typeface="Poppins"/>
                <a:sym typeface="Poppins"/>
              </a:endParaRPr>
            </a:p>
          </p:txBody>
        </p:sp>
        <p:sp>
          <p:nvSpPr>
            <p:cNvPr id="309" name="Google Shape;309;p43"/>
            <p:cNvSpPr/>
            <p:nvPr/>
          </p:nvSpPr>
          <p:spPr>
            <a:xfrm>
              <a:off x="5226781" y="4649315"/>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dk2"/>
                  </a:solidFill>
                  <a:latin typeface="Poppins"/>
                  <a:ea typeface="Poppins"/>
                  <a:cs typeface="Poppins"/>
                  <a:sym typeface="Poppins"/>
                </a:rPr>
                <a:t>White Pepper</a:t>
              </a:r>
              <a:endParaRPr b="0" i="0" sz="1600" u="none" cap="none" strike="noStrike">
                <a:solidFill>
                  <a:schemeClr val="dk2"/>
                </a:solidFill>
                <a:latin typeface="Poppins"/>
                <a:ea typeface="Poppins"/>
                <a:cs typeface="Poppins"/>
                <a:sym typeface="Poppins"/>
              </a:endParaRPr>
            </a:p>
          </p:txBody>
        </p:sp>
      </p:grpSp>
      <p:pic>
        <p:nvPicPr>
          <p:cNvPr id="310" name="Google Shape;310;p43" title="732511610_LadaPutih.jpg"/>
          <p:cNvPicPr preferRelativeResize="0"/>
          <p:nvPr/>
        </p:nvPicPr>
        <p:blipFill rotWithShape="1">
          <a:blip r:embed="rId5">
            <a:alphaModFix/>
          </a:blip>
          <a:srcRect b="20414" l="0" r="0" t="20421"/>
          <a:stretch/>
        </p:blipFill>
        <p:spPr>
          <a:xfrm>
            <a:off x="3173563" y="1033875"/>
            <a:ext cx="2817900" cy="1667100"/>
          </a:xfrm>
          <a:prstGeom prst="roundRect">
            <a:avLst>
              <a:gd fmla="val 16667" name="adj"/>
            </a:avLst>
          </a:prstGeom>
          <a:noFill/>
          <a:ln>
            <a:noFill/>
          </a:ln>
        </p:spPr>
      </p:pic>
      <p:grpSp>
        <p:nvGrpSpPr>
          <p:cNvPr id="311" name="Google Shape;311;p43"/>
          <p:cNvGrpSpPr/>
          <p:nvPr/>
        </p:nvGrpSpPr>
        <p:grpSpPr>
          <a:xfrm>
            <a:off x="6141126" y="993594"/>
            <a:ext cx="2817808" cy="3359024"/>
            <a:chOff x="5226776" y="3992479"/>
            <a:chExt cx="2025306" cy="1226100"/>
          </a:xfrm>
        </p:grpSpPr>
        <p:sp>
          <p:nvSpPr>
            <p:cNvPr id="312" name="Google Shape;312;p43"/>
            <p:cNvSpPr/>
            <p:nvPr/>
          </p:nvSpPr>
          <p:spPr>
            <a:xfrm>
              <a:off x="5226782" y="3992479"/>
              <a:ext cx="2025300" cy="1226100"/>
            </a:xfrm>
            <a:prstGeom prst="roundRect">
              <a:avLst>
                <a:gd fmla="val 10394" name="adj"/>
              </a:avLst>
            </a:prstGeom>
            <a:gradFill>
              <a:gsLst>
                <a:gs pos="0">
                  <a:srgbClr val="DDDDDD"/>
                </a:gs>
                <a:gs pos="100000">
                  <a:srgbClr val="FFFFFF"/>
                </a:gs>
              </a:gsLst>
              <a:lin ang="8100019" scaled="0"/>
            </a:gradFill>
            <a:ln cap="flat" cmpd="sng" w="9525">
              <a:solidFill>
                <a:srgbClr val="FFFFFF"/>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313" name="Google Shape;313;p43"/>
            <p:cNvSpPr txBox="1"/>
            <p:nvPr/>
          </p:nvSpPr>
          <p:spPr>
            <a:xfrm>
              <a:off x="5281829" y="4802010"/>
              <a:ext cx="1915200" cy="37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F3F3F"/>
                  </a:solidFill>
                  <a:latin typeface="Poppins"/>
                  <a:ea typeface="Poppins"/>
                  <a:cs typeface="Poppins"/>
                  <a:sym typeface="Poppins"/>
                </a:rPr>
                <a:t>Cinnamon is a sweet, aromatic spice that aids metabolism, supports heart health, provides antioxidants, and adds warm flavor to foods and drinks.</a:t>
              </a:r>
              <a:endParaRPr b="0" i="0" sz="1200" u="none" cap="none" strike="noStrike">
                <a:solidFill>
                  <a:srgbClr val="3F3F3F"/>
                </a:solidFill>
                <a:latin typeface="Poppins"/>
                <a:ea typeface="Poppins"/>
                <a:cs typeface="Poppins"/>
                <a:sym typeface="Poppins"/>
              </a:endParaRPr>
            </a:p>
          </p:txBody>
        </p:sp>
        <p:sp>
          <p:nvSpPr>
            <p:cNvPr id="314" name="Google Shape;314;p43"/>
            <p:cNvSpPr/>
            <p:nvPr/>
          </p:nvSpPr>
          <p:spPr>
            <a:xfrm>
              <a:off x="5226776" y="4649310"/>
              <a:ext cx="2025300" cy="152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2"/>
                  </a:solidFill>
                  <a:latin typeface="Poppins"/>
                  <a:ea typeface="Poppins"/>
                  <a:cs typeface="Poppins"/>
                  <a:sym typeface="Poppins"/>
                </a:rPr>
                <a:t>Cinnamon</a:t>
              </a:r>
              <a:endParaRPr b="0" i="0" sz="1800" u="none" cap="none" strike="noStrike">
                <a:solidFill>
                  <a:schemeClr val="dk2"/>
                </a:solidFill>
                <a:latin typeface="Poppins"/>
                <a:ea typeface="Poppins"/>
                <a:cs typeface="Poppins"/>
                <a:sym typeface="Poppins"/>
              </a:endParaRPr>
            </a:p>
          </p:txBody>
        </p:sp>
      </p:grpSp>
      <p:pic>
        <p:nvPicPr>
          <p:cNvPr id="315" name="Google Shape;315;p43" title="1877334157_kayu-manis1.jpg"/>
          <p:cNvPicPr preferRelativeResize="0"/>
          <p:nvPr/>
        </p:nvPicPr>
        <p:blipFill rotWithShape="1">
          <a:blip r:embed="rId6">
            <a:alphaModFix/>
          </a:blip>
          <a:srcRect b="5632" l="0" r="0" t="5626"/>
          <a:stretch/>
        </p:blipFill>
        <p:spPr>
          <a:xfrm>
            <a:off x="6141000" y="993600"/>
            <a:ext cx="2817900" cy="1667100"/>
          </a:xfrm>
          <a:prstGeom prst="roundRect">
            <a:avLst>
              <a:gd fmla="val 16667" name="adj"/>
            </a:avLst>
          </a:prstGeom>
          <a:noFill/>
          <a:ln>
            <a:noFill/>
          </a:ln>
        </p:spPr>
      </p:pic>
      <p:sp>
        <p:nvSpPr>
          <p:cNvPr id="316" name="Google Shape;316;p43"/>
          <p:cNvSpPr txBox="1"/>
          <p:nvPr/>
        </p:nvSpPr>
        <p:spPr>
          <a:xfrm>
            <a:off x="1783725" y="4743300"/>
            <a:ext cx="569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Copyright © PT. Mitrakarya Niaga Antarbangsa. All Rights Reserved.</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